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5"/>
  </p:notesMasterIdLst>
  <p:handoutMasterIdLst>
    <p:handoutMasterId r:id="rId26"/>
  </p:handoutMasterIdLst>
  <p:sldIdLst>
    <p:sldId id="257" r:id="rId2"/>
    <p:sldId id="272" r:id="rId3"/>
    <p:sldId id="276" r:id="rId4"/>
    <p:sldId id="275" r:id="rId5"/>
    <p:sldId id="278" r:id="rId6"/>
    <p:sldId id="279" r:id="rId7"/>
    <p:sldId id="273" r:id="rId8"/>
    <p:sldId id="258" r:id="rId9"/>
    <p:sldId id="282" r:id="rId10"/>
    <p:sldId id="283" r:id="rId11"/>
    <p:sldId id="284" r:id="rId12"/>
    <p:sldId id="288" r:id="rId13"/>
    <p:sldId id="289" r:id="rId14"/>
    <p:sldId id="285" r:id="rId15"/>
    <p:sldId id="286" r:id="rId16"/>
    <p:sldId id="263" r:id="rId17"/>
    <p:sldId id="267" r:id="rId18"/>
    <p:sldId id="287" r:id="rId19"/>
    <p:sldId id="280" r:id="rId20"/>
    <p:sldId id="290" r:id="rId21"/>
    <p:sldId id="291" r:id="rId22"/>
    <p:sldId id="281" r:id="rId23"/>
    <p:sldId id="266" r:id="rId24"/>
  </p:sldIdLst>
  <p:sldSz cx="12192000" cy="6858000"/>
  <p:notesSz cx="6858000" cy="9144000"/>
  <p:defaultTextStyle>
    <a:defPPr rtl="0"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4" pos="240" userDrawn="1">
          <p15:clr>
            <a:srgbClr val="A4A3A4"/>
          </p15:clr>
        </p15:guide>
        <p15:guide id="6" orient="horz" pos="144" userDrawn="1">
          <p15:clr>
            <a:srgbClr val="A4A3A4"/>
          </p15:clr>
        </p15:guide>
        <p15:guide id="7" orient="horz" pos="4104" userDrawn="1">
          <p15:clr>
            <a:srgbClr val="A4A3A4"/>
          </p15:clr>
        </p15:guide>
        <p15:guide id="8" pos="7440" userDrawn="1">
          <p15:clr>
            <a:srgbClr val="A4A3A4"/>
          </p15:clr>
        </p15:guide>
        <p15:guide id="13" orient="horz" pos="1512" userDrawn="1">
          <p15:clr>
            <a:srgbClr val="A4A3A4"/>
          </p15:clr>
        </p15:guide>
        <p15:guide id="17" orient="horz" pos="2376" userDrawn="1">
          <p15:clr>
            <a:srgbClr val="A4A3A4"/>
          </p15:clr>
        </p15:guide>
        <p15:guide id="18" pos="4824" userDrawn="1">
          <p15:clr>
            <a:srgbClr val="A4A3A4"/>
          </p15:clr>
        </p15:guide>
        <p15:guide id="20" pos="2016" userDrawn="1">
          <p15:clr>
            <a:srgbClr val="A4A3A4"/>
          </p15:clr>
        </p15:guide>
        <p15:guide id="21" orient="horz" pos="1680" userDrawn="1">
          <p15:clr>
            <a:srgbClr val="A4A3A4"/>
          </p15:clr>
        </p15:guide>
        <p15:guide id="22" orient="horz" pos="1008" userDrawn="1">
          <p15:clr>
            <a:srgbClr val="A4A3A4"/>
          </p15:clr>
        </p15:guide>
        <p15:guide id="23" pos="408" userDrawn="1">
          <p15:clr>
            <a:srgbClr val="A4A3A4"/>
          </p15:clr>
        </p15:guide>
        <p15:guide id="24" orient="horz" pos="792" userDrawn="1">
          <p15:clr>
            <a:srgbClr val="A4A3A4"/>
          </p15:clr>
        </p15:guide>
        <p15:guide id="25" orient="horz" pos="2760" userDrawn="1">
          <p15:clr>
            <a:srgbClr val="A4A3A4"/>
          </p15:clr>
        </p15:guide>
        <p15:guide id="26" orient="horz" pos="3024" userDrawn="1">
          <p15:clr>
            <a:srgbClr val="A4A3A4"/>
          </p15:clr>
        </p15:guide>
        <p15:guide id="27" pos="3840" userDrawn="1">
          <p15:clr>
            <a:srgbClr val="A4A3A4"/>
          </p15:clr>
        </p15:guide>
        <p15:guide id="28" orient="horz" pos="22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7181"/>
    <a:srgbClr val="30353F"/>
    <a:srgbClr val="43CDD9"/>
    <a:srgbClr val="BABABA"/>
    <a:srgbClr val="DBDBDB"/>
    <a:srgbClr val="85E0E7"/>
    <a:srgbClr val="515A6B"/>
    <a:srgbClr val="AFBBBD"/>
    <a:srgbClr val="8FA0A3"/>
    <a:srgbClr val="5FD6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6395" autoAdjust="0"/>
  </p:normalViewPr>
  <p:slideViewPr>
    <p:cSldViewPr snapToGrid="0" showGuides="1">
      <p:cViewPr>
        <p:scale>
          <a:sx n="75" d="100"/>
          <a:sy n="75" d="100"/>
        </p:scale>
        <p:origin x="902" y="144"/>
      </p:cViewPr>
      <p:guideLst>
        <p:guide pos="240"/>
        <p:guide orient="horz" pos="144"/>
        <p:guide orient="horz" pos="4104"/>
        <p:guide pos="7440"/>
        <p:guide orient="horz" pos="1512"/>
        <p:guide orient="horz" pos="2376"/>
        <p:guide pos="4824"/>
        <p:guide pos="2016"/>
        <p:guide orient="horz" pos="1680"/>
        <p:guide orient="horz" pos="1008"/>
        <p:guide pos="408"/>
        <p:guide orient="horz" pos="792"/>
        <p:guide orient="horz" pos="2760"/>
        <p:guide orient="horz" pos="3024"/>
        <p:guide pos="3840"/>
        <p:guide orient="horz" pos="22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7" d="100"/>
          <a:sy n="77" d="100"/>
        </p:scale>
        <p:origin x="405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dirty="0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315463DB-894F-4ED8-9C31-59EB7731BD01}" type="datetime1">
              <a:rPr lang="es-ES" smtClean="0"/>
              <a:t>10/01/2024</a:t>
            </a:fld>
            <a:endParaRPr lang="es-ES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dirty="0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3EBC1D5-B3EF-4A13-8CDE-7F28DE69B96C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5901465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noProof="0" dirty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1D9B6AE8-9590-4439-B68E-F066EA2CD2B3}" type="datetime1">
              <a:rPr lang="es-ES" noProof="0" smtClean="0"/>
              <a:t>10/01/2024</a:t>
            </a:fld>
            <a:endParaRPr lang="es-ES" noProof="0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" noProof="0" dirty="0"/>
          </a:p>
        </p:txBody>
      </p:sp>
      <p:sp>
        <p:nvSpPr>
          <p:cNvPr id="5" name="Marcador de posición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 dirty="0"/>
              <a:t>Editar estilos de texto del patrón</a:t>
            </a:r>
          </a:p>
          <a:p>
            <a:pPr lvl="1" rtl="0"/>
            <a:r>
              <a:rPr lang="es-ES" noProof="0" dirty="0"/>
              <a:t>Segundo nivel</a:t>
            </a:r>
          </a:p>
          <a:p>
            <a:pPr lvl="2" rtl="0"/>
            <a:r>
              <a:rPr lang="es-ES" noProof="0" dirty="0"/>
              <a:t>Tercer nivel</a:t>
            </a:r>
          </a:p>
          <a:p>
            <a:pPr lvl="3" rtl="0"/>
            <a:r>
              <a:rPr lang="es-ES" noProof="0" dirty="0"/>
              <a:t>Cuarto nivel</a:t>
            </a:r>
          </a:p>
          <a:p>
            <a:pPr lvl="4" rtl="0"/>
            <a:r>
              <a:rPr lang="es-ES" noProof="0" dirty="0"/>
              <a:t>Quinto nivel</a:t>
            </a:r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noProof="0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5FD34AC2-3728-4A8B-B58F-6888FAEC3D20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08617814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FD34AC2-3728-4A8B-B58F-6888FAEC3D20}" type="slidenum">
              <a:rPr lang="es-ES" smtClean="0"/>
              <a:t>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26565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FD34AC2-3728-4A8B-B58F-6888FAEC3D20}" type="slidenum">
              <a:rPr lang="es-ES" smtClean="0"/>
              <a:t>10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572060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FD34AC2-3728-4A8B-B58F-6888FAEC3D20}" type="slidenum">
              <a:rPr lang="es-ES" smtClean="0"/>
              <a:t>11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229450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FD34AC2-3728-4A8B-B58F-6888FAEC3D20}" type="slidenum">
              <a:rPr lang="es-ES" smtClean="0"/>
              <a:t>12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8896099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FD34AC2-3728-4A8B-B58F-6888FAEC3D20}" type="slidenum">
              <a:rPr lang="es-ES" smtClean="0"/>
              <a:t>13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085605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FD34AC2-3728-4A8B-B58F-6888FAEC3D20}" type="slidenum">
              <a:rPr lang="es-ES" smtClean="0"/>
              <a:t>14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449289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FD34AC2-3728-4A8B-B58F-6888FAEC3D20}" type="slidenum">
              <a:rPr lang="es-ES" smtClean="0"/>
              <a:t>15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469326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FD34AC2-3728-4A8B-B58F-6888FAEC3D20}" type="slidenum">
              <a:rPr lang="es-ES" smtClean="0"/>
              <a:t>16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599227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FD34AC2-3728-4A8B-B58F-6888FAEC3D20}" type="slidenum">
              <a:rPr lang="es-ES" smtClean="0"/>
              <a:t>17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7627349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FD34AC2-3728-4A8B-B58F-6888FAEC3D20}" type="slidenum">
              <a:rPr lang="es-ES" smtClean="0"/>
              <a:t>18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6711028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FD34AC2-3728-4A8B-B58F-6888FAEC3D20}" type="slidenum">
              <a:rPr lang="es-ES" smtClean="0"/>
              <a:t>19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551897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FD34AC2-3728-4A8B-B58F-6888FAEC3D20}" type="slidenum">
              <a:rPr lang="es-ES" smtClean="0"/>
              <a:t>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7786241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FD34AC2-3728-4A8B-B58F-6888FAEC3D20}" type="slidenum">
              <a:rPr lang="es-ES" smtClean="0"/>
              <a:t>20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925904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FD34AC2-3728-4A8B-B58F-6888FAEC3D20}" type="slidenum">
              <a:rPr lang="es-ES" smtClean="0"/>
              <a:t>21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847692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FD34AC2-3728-4A8B-B58F-6888FAEC3D20}" type="slidenum">
              <a:rPr lang="es-ES" smtClean="0"/>
              <a:t>22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7321619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FD34AC2-3728-4A8B-B58F-6888FAEC3D20}" type="slidenum">
              <a:rPr lang="es-ES" smtClean="0"/>
              <a:t>23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106209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FD34AC2-3728-4A8B-B58F-6888FAEC3D20}" type="slidenum">
              <a:rPr lang="es-ES" smtClean="0"/>
              <a:t>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235063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FD34AC2-3728-4A8B-B58F-6888FAEC3D20}" type="slidenum">
              <a:rPr lang="es-ES" smtClean="0"/>
              <a:t>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250810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FD34AC2-3728-4A8B-B58F-6888FAEC3D20}" type="slidenum">
              <a:rPr lang="es-ES" smtClean="0"/>
              <a:t>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329392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FD34AC2-3728-4A8B-B58F-6888FAEC3D20}" type="slidenum">
              <a:rPr lang="es-ES" smtClean="0"/>
              <a:t>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41826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FD34AC2-3728-4A8B-B58F-6888FAEC3D20}" type="slidenum">
              <a:rPr lang="es-ES" smtClean="0"/>
              <a:t>7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82263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FD34AC2-3728-4A8B-B58F-6888FAEC3D20}" type="slidenum">
              <a:rPr lang="es-ES" smtClean="0"/>
              <a:t>8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615929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FD34AC2-3728-4A8B-B58F-6888FAEC3D20}" type="slidenum">
              <a:rPr lang="es-ES" smtClean="0"/>
              <a:t>9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679017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rtlCol="0" anchor="b"/>
          <a:lstStyle>
            <a:lvl1pPr algn="ctr">
              <a:defRPr sz="6000"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 rtlCol="0"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Haga clic para modificar el estilo de subtítulo del patrón</a:t>
            </a:r>
            <a:endParaRPr lang="es-ES" noProof="0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466B553-E828-4BDA-AFD9-B9949FAF5D6C}" type="datetime1">
              <a:rPr lang="es-ES" noProof="0" smtClean="0"/>
              <a:t>10/01/2024</a:t>
            </a:fld>
            <a:endParaRPr lang="es-ES" noProof="0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28E537-E56B-49CA-B596-52598082FBE8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6350581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imagen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B636E8F-3192-4F60-A1B7-05BF174F2222}" type="datetime1">
              <a:rPr lang="es-ES" noProof="0" smtClean="0"/>
              <a:t>10/01/2024</a:t>
            </a:fld>
            <a:endParaRPr lang="es-ES" noProof="0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28E537-E56B-49CA-B596-52598082FBE8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7795470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2E1FE23-066F-4408-A06D-2C8918FC8BB9}" type="datetime1">
              <a:rPr lang="es-ES" noProof="0" smtClean="0"/>
              <a:t>10/01/2024</a:t>
            </a:fld>
            <a:endParaRPr lang="es-ES" noProof="0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28E537-E56B-49CA-B596-52598082FBE8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4394202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1D6A35A-5581-4F29-A277-B5480A989FD4}" type="datetime1">
              <a:rPr lang="es-ES" noProof="0" smtClean="0"/>
              <a:t>10/01/2024</a:t>
            </a:fld>
            <a:endParaRPr lang="es-ES" noProof="0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28E537-E56B-49CA-B596-52598082FBE8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0321315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7EB02A8-80ED-42B9-A17A-F275DB22A3B4}" type="datetime1">
              <a:rPr lang="es-ES" noProof="0" smtClean="0"/>
              <a:t>10/01/2024</a:t>
            </a:fld>
            <a:endParaRPr lang="es-ES" noProof="0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28E537-E56B-49CA-B596-52598082FBE8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3023978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rtlCol="0" anchor="b"/>
          <a:lstStyle>
            <a:lvl1pPr>
              <a:defRPr sz="6000"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 rtlCol="0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30998BE-A100-4963-B991-81E54F113450}" type="datetime1">
              <a:rPr lang="es-ES" noProof="0" smtClean="0"/>
              <a:t>10/01/2024</a:t>
            </a:fld>
            <a:endParaRPr lang="es-ES" noProof="0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28E537-E56B-49CA-B596-52598082FBE8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6620680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64C4E6B-E0DB-45D2-83C8-D85342B59DF9}" type="datetime1">
              <a:rPr lang="es-ES" noProof="0" smtClean="0"/>
              <a:t>10/01/2024</a:t>
            </a:fld>
            <a:endParaRPr lang="es-ES" noProof="0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28E537-E56B-49CA-B596-52598082FBE8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0348359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5" name="Marcador de posición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6" name="Marcador de posición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D6F9301-EAA9-4E7F-872B-33771E82671F}" type="datetime1">
              <a:rPr lang="es-ES" noProof="0" smtClean="0"/>
              <a:t>10/01/2024</a:t>
            </a:fld>
            <a:endParaRPr lang="es-ES" noProof="0" dirty="0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28E537-E56B-49CA-B596-52598082FBE8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6456189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34C748B-9D03-4933-A5D4-05A85B3DD5B6}" type="datetime1">
              <a:rPr lang="es-ES" noProof="0" smtClean="0"/>
              <a:t>10/01/2024</a:t>
            </a:fld>
            <a:endParaRPr lang="es-ES" noProof="0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28E537-E56B-49CA-B596-52598082FBE8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4326417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3F36E7D-FA8F-4377-9A89-97729BA54D8F}" type="datetime1">
              <a:rPr lang="es-ES" noProof="0" smtClean="0"/>
              <a:t>10/01/2024</a:t>
            </a:fld>
            <a:endParaRPr lang="es-ES" noProof="0" dirty="0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28E537-E56B-49CA-B596-52598082FBE8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7533288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posición de imagen 7">
            <a:extLst>
              <a:ext uri="{FF2B5EF4-FFF2-40B4-BE49-F238E27FC236}">
                <a16:creationId xmlns:a16="http://schemas.microsoft.com/office/drawing/2014/main" id="{23B832CC-E04A-47A7-966D-475AEA6409A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89139" y="2491272"/>
            <a:ext cx="2807036" cy="2804628"/>
          </a:xfrm>
          <a:custGeom>
            <a:avLst/>
            <a:gdLst>
              <a:gd name="connsiteX0" fmla="*/ 1406866 w 2807036"/>
              <a:gd name="connsiteY0" fmla="*/ 0 h 2804628"/>
              <a:gd name="connsiteX1" fmla="*/ 2061159 w 2807036"/>
              <a:gd name="connsiteY1" fmla="*/ 271017 h 2804628"/>
              <a:gd name="connsiteX2" fmla="*/ 2542705 w 2807036"/>
              <a:gd name="connsiteY2" fmla="*/ 752562 h 2804628"/>
              <a:gd name="connsiteX3" fmla="*/ 2796783 w 2807036"/>
              <a:gd name="connsiteY3" fmla="*/ 1230127 h 2804628"/>
              <a:gd name="connsiteX4" fmla="*/ 2807036 w 2807036"/>
              <a:gd name="connsiteY4" fmla="*/ 1301178 h 2804628"/>
              <a:gd name="connsiteX5" fmla="*/ 2807036 w 2807036"/>
              <a:gd name="connsiteY5" fmla="*/ 1512532 h 2804628"/>
              <a:gd name="connsiteX6" fmla="*/ 2796783 w 2807036"/>
              <a:gd name="connsiteY6" fmla="*/ 1583584 h 2804628"/>
              <a:gd name="connsiteX7" fmla="*/ 2542705 w 2807036"/>
              <a:gd name="connsiteY7" fmla="*/ 2061148 h 2804628"/>
              <a:gd name="connsiteX8" fmla="*/ 2061149 w 2807036"/>
              <a:gd name="connsiteY8" fmla="*/ 2542704 h 2804628"/>
              <a:gd name="connsiteX9" fmla="*/ 1583585 w 2807036"/>
              <a:gd name="connsiteY9" fmla="*/ 2796782 h 2804628"/>
              <a:gd name="connsiteX10" fmla="*/ 1529213 w 2807036"/>
              <a:gd name="connsiteY10" fmla="*/ 2804628 h 2804628"/>
              <a:gd name="connsiteX11" fmla="*/ 1284499 w 2807036"/>
              <a:gd name="connsiteY11" fmla="*/ 2804628 h 2804628"/>
              <a:gd name="connsiteX12" fmla="*/ 1230128 w 2807036"/>
              <a:gd name="connsiteY12" fmla="*/ 2796782 h 2804628"/>
              <a:gd name="connsiteX13" fmla="*/ 752563 w 2807036"/>
              <a:gd name="connsiteY13" fmla="*/ 2542704 h 2804628"/>
              <a:gd name="connsiteX14" fmla="*/ 271018 w 2807036"/>
              <a:gd name="connsiteY14" fmla="*/ 2061158 h 2804628"/>
              <a:gd name="connsiteX15" fmla="*/ 271018 w 2807036"/>
              <a:gd name="connsiteY15" fmla="*/ 752572 h 2804628"/>
              <a:gd name="connsiteX16" fmla="*/ 752573 w 2807036"/>
              <a:gd name="connsiteY16" fmla="*/ 271017 h 2804628"/>
              <a:gd name="connsiteX17" fmla="*/ 1406866 w 2807036"/>
              <a:gd name="connsiteY17" fmla="*/ 0 h 2804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807036" h="2804628">
                <a:moveTo>
                  <a:pt x="1406866" y="0"/>
                </a:moveTo>
                <a:cubicBezTo>
                  <a:pt x="1643674" y="0"/>
                  <a:pt x="1880481" y="90339"/>
                  <a:pt x="2061159" y="271017"/>
                </a:cubicBezTo>
                <a:lnTo>
                  <a:pt x="2542705" y="752562"/>
                </a:lnTo>
                <a:cubicBezTo>
                  <a:pt x="2678213" y="888071"/>
                  <a:pt x="2762906" y="1055152"/>
                  <a:pt x="2796783" y="1230127"/>
                </a:cubicBezTo>
                <a:lnTo>
                  <a:pt x="2807036" y="1301178"/>
                </a:lnTo>
                <a:lnTo>
                  <a:pt x="2807036" y="1512532"/>
                </a:lnTo>
                <a:lnTo>
                  <a:pt x="2796783" y="1583584"/>
                </a:lnTo>
                <a:cubicBezTo>
                  <a:pt x="2762906" y="1758558"/>
                  <a:pt x="2678213" y="1925640"/>
                  <a:pt x="2542705" y="2061148"/>
                </a:cubicBezTo>
                <a:lnTo>
                  <a:pt x="2061149" y="2542704"/>
                </a:lnTo>
                <a:cubicBezTo>
                  <a:pt x="1925641" y="2678212"/>
                  <a:pt x="1758559" y="2762905"/>
                  <a:pt x="1583585" y="2796782"/>
                </a:cubicBezTo>
                <a:lnTo>
                  <a:pt x="1529213" y="2804628"/>
                </a:lnTo>
                <a:lnTo>
                  <a:pt x="1284499" y="2804628"/>
                </a:lnTo>
                <a:lnTo>
                  <a:pt x="1230128" y="2796782"/>
                </a:lnTo>
                <a:cubicBezTo>
                  <a:pt x="1055153" y="2762905"/>
                  <a:pt x="888072" y="2678212"/>
                  <a:pt x="752563" y="2542704"/>
                </a:cubicBezTo>
                <a:lnTo>
                  <a:pt x="271018" y="2061158"/>
                </a:lnTo>
                <a:cubicBezTo>
                  <a:pt x="-90339" y="1699802"/>
                  <a:pt x="-90339" y="1113928"/>
                  <a:pt x="271018" y="752572"/>
                </a:cubicBezTo>
                <a:lnTo>
                  <a:pt x="752573" y="271017"/>
                </a:lnTo>
                <a:cubicBezTo>
                  <a:pt x="933252" y="90339"/>
                  <a:pt x="1170059" y="0"/>
                  <a:pt x="1406866" y="0"/>
                </a:cubicBezTo>
                <a:close/>
              </a:path>
            </a:pathLst>
          </a:custGeom>
        </p:spPr>
        <p:txBody>
          <a:bodyPr wrap="square" rtlCol="0">
            <a:noAutofit/>
          </a:bodyPr>
          <a:lstStyle/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C6C01FD-057B-4BA8-87DE-14489FFFADB3}" type="datetime1">
              <a:rPr lang="es-ES" noProof="0" smtClean="0"/>
              <a:t>10/01/2024</a:t>
            </a:fld>
            <a:endParaRPr lang="es-ES" noProof="0" dirty="0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28E537-E56B-49CA-B596-52598082FBE8}" type="slidenum">
              <a:rPr lang="es-ES" noProof="0" smtClean="0"/>
              <a:t>‹Nº›</a:t>
            </a:fld>
            <a:endParaRPr lang="es-ES" noProof="0" dirty="0"/>
          </a:p>
        </p:txBody>
      </p:sp>
      <p:sp>
        <p:nvSpPr>
          <p:cNvPr id="6" name="Forma libre: Forma 7">
            <a:extLst>
              <a:ext uri="{FF2B5EF4-FFF2-40B4-BE49-F238E27FC236}">
                <a16:creationId xmlns:a16="http://schemas.microsoft.com/office/drawing/2014/main" id="{23B832CC-E04A-47A7-966D-475AEA6409A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125882" y="2491272"/>
            <a:ext cx="2807036" cy="2804628"/>
          </a:xfrm>
          <a:custGeom>
            <a:avLst/>
            <a:gdLst>
              <a:gd name="connsiteX0" fmla="*/ 1406866 w 2807036"/>
              <a:gd name="connsiteY0" fmla="*/ 0 h 2804628"/>
              <a:gd name="connsiteX1" fmla="*/ 2061159 w 2807036"/>
              <a:gd name="connsiteY1" fmla="*/ 271017 h 2804628"/>
              <a:gd name="connsiteX2" fmla="*/ 2542705 w 2807036"/>
              <a:gd name="connsiteY2" fmla="*/ 752562 h 2804628"/>
              <a:gd name="connsiteX3" fmla="*/ 2796783 w 2807036"/>
              <a:gd name="connsiteY3" fmla="*/ 1230127 h 2804628"/>
              <a:gd name="connsiteX4" fmla="*/ 2807036 w 2807036"/>
              <a:gd name="connsiteY4" fmla="*/ 1301178 h 2804628"/>
              <a:gd name="connsiteX5" fmla="*/ 2807036 w 2807036"/>
              <a:gd name="connsiteY5" fmla="*/ 1512532 h 2804628"/>
              <a:gd name="connsiteX6" fmla="*/ 2796783 w 2807036"/>
              <a:gd name="connsiteY6" fmla="*/ 1583584 h 2804628"/>
              <a:gd name="connsiteX7" fmla="*/ 2542705 w 2807036"/>
              <a:gd name="connsiteY7" fmla="*/ 2061148 h 2804628"/>
              <a:gd name="connsiteX8" fmla="*/ 2061149 w 2807036"/>
              <a:gd name="connsiteY8" fmla="*/ 2542704 h 2804628"/>
              <a:gd name="connsiteX9" fmla="*/ 1583585 w 2807036"/>
              <a:gd name="connsiteY9" fmla="*/ 2796782 h 2804628"/>
              <a:gd name="connsiteX10" fmla="*/ 1529213 w 2807036"/>
              <a:gd name="connsiteY10" fmla="*/ 2804628 h 2804628"/>
              <a:gd name="connsiteX11" fmla="*/ 1284499 w 2807036"/>
              <a:gd name="connsiteY11" fmla="*/ 2804628 h 2804628"/>
              <a:gd name="connsiteX12" fmla="*/ 1230128 w 2807036"/>
              <a:gd name="connsiteY12" fmla="*/ 2796782 h 2804628"/>
              <a:gd name="connsiteX13" fmla="*/ 752563 w 2807036"/>
              <a:gd name="connsiteY13" fmla="*/ 2542704 h 2804628"/>
              <a:gd name="connsiteX14" fmla="*/ 271018 w 2807036"/>
              <a:gd name="connsiteY14" fmla="*/ 2061158 h 2804628"/>
              <a:gd name="connsiteX15" fmla="*/ 271018 w 2807036"/>
              <a:gd name="connsiteY15" fmla="*/ 752572 h 2804628"/>
              <a:gd name="connsiteX16" fmla="*/ 752573 w 2807036"/>
              <a:gd name="connsiteY16" fmla="*/ 271017 h 2804628"/>
              <a:gd name="connsiteX17" fmla="*/ 1406866 w 2807036"/>
              <a:gd name="connsiteY17" fmla="*/ 0 h 2804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807036" h="2804628">
                <a:moveTo>
                  <a:pt x="1406866" y="0"/>
                </a:moveTo>
                <a:cubicBezTo>
                  <a:pt x="1643674" y="0"/>
                  <a:pt x="1880481" y="90339"/>
                  <a:pt x="2061159" y="271017"/>
                </a:cubicBezTo>
                <a:lnTo>
                  <a:pt x="2542705" y="752562"/>
                </a:lnTo>
                <a:cubicBezTo>
                  <a:pt x="2678213" y="888071"/>
                  <a:pt x="2762906" y="1055152"/>
                  <a:pt x="2796783" y="1230127"/>
                </a:cubicBezTo>
                <a:lnTo>
                  <a:pt x="2807036" y="1301178"/>
                </a:lnTo>
                <a:lnTo>
                  <a:pt x="2807036" y="1512532"/>
                </a:lnTo>
                <a:lnTo>
                  <a:pt x="2796783" y="1583584"/>
                </a:lnTo>
                <a:cubicBezTo>
                  <a:pt x="2762906" y="1758558"/>
                  <a:pt x="2678213" y="1925640"/>
                  <a:pt x="2542705" y="2061148"/>
                </a:cubicBezTo>
                <a:lnTo>
                  <a:pt x="2061149" y="2542704"/>
                </a:lnTo>
                <a:cubicBezTo>
                  <a:pt x="1925641" y="2678212"/>
                  <a:pt x="1758559" y="2762905"/>
                  <a:pt x="1583585" y="2796782"/>
                </a:cubicBezTo>
                <a:lnTo>
                  <a:pt x="1529213" y="2804628"/>
                </a:lnTo>
                <a:lnTo>
                  <a:pt x="1284499" y="2804628"/>
                </a:lnTo>
                <a:lnTo>
                  <a:pt x="1230128" y="2796782"/>
                </a:lnTo>
                <a:cubicBezTo>
                  <a:pt x="1055153" y="2762905"/>
                  <a:pt x="888072" y="2678212"/>
                  <a:pt x="752563" y="2542704"/>
                </a:cubicBezTo>
                <a:lnTo>
                  <a:pt x="271018" y="2061158"/>
                </a:lnTo>
                <a:cubicBezTo>
                  <a:pt x="-90339" y="1699802"/>
                  <a:pt x="-90339" y="1113928"/>
                  <a:pt x="271018" y="752572"/>
                </a:cubicBezTo>
                <a:lnTo>
                  <a:pt x="752573" y="271017"/>
                </a:lnTo>
                <a:cubicBezTo>
                  <a:pt x="933252" y="90339"/>
                  <a:pt x="1170059" y="0"/>
                  <a:pt x="1406866" y="0"/>
                </a:cubicBezTo>
                <a:close/>
              </a:path>
            </a:pathLst>
          </a:custGeom>
        </p:spPr>
        <p:txBody>
          <a:bodyPr wrap="square" rtlCol="0">
            <a:noAutofit/>
          </a:bodyPr>
          <a:lstStyle/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7" name="Forma libre: Forma 7">
            <a:extLst>
              <a:ext uri="{FF2B5EF4-FFF2-40B4-BE49-F238E27FC236}">
                <a16:creationId xmlns:a16="http://schemas.microsoft.com/office/drawing/2014/main" id="{23B832CC-E04A-47A7-966D-475AEA6409A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252396" y="2491272"/>
            <a:ext cx="2807036" cy="2804628"/>
          </a:xfrm>
          <a:custGeom>
            <a:avLst/>
            <a:gdLst>
              <a:gd name="connsiteX0" fmla="*/ 1406866 w 2807036"/>
              <a:gd name="connsiteY0" fmla="*/ 0 h 2804628"/>
              <a:gd name="connsiteX1" fmla="*/ 2061159 w 2807036"/>
              <a:gd name="connsiteY1" fmla="*/ 271017 h 2804628"/>
              <a:gd name="connsiteX2" fmla="*/ 2542705 w 2807036"/>
              <a:gd name="connsiteY2" fmla="*/ 752562 h 2804628"/>
              <a:gd name="connsiteX3" fmla="*/ 2796783 w 2807036"/>
              <a:gd name="connsiteY3" fmla="*/ 1230127 h 2804628"/>
              <a:gd name="connsiteX4" fmla="*/ 2807036 w 2807036"/>
              <a:gd name="connsiteY4" fmla="*/ 1301178 h 2804628"/>
              <a:gd name="connsiteX5" fmla="*/ 2807036 w 2807036"/>
              <a:gd name="connsiteY5" fmla="*/ 1512532 h 2804628"/>
              <a:gd name="connsiteX6" fmla="*/ 2796783 w 2807036"/>
              <a:gd name="connsiteY6" fmla="*/ 1583584 h 2804628"/>
              <a:gd name="connsiteX7" fmla="*/ 2542705 w 2807036"/>
              <a:gd name="connsiteY7" fmla="*/ 2061148 h 2804628"/>
              <a:gd name="connsiteX8" fmla="*/ 2061149 w 2807036"/>
              <a:gd name="connsiteY8" fmla="*/ 2542704 h 2804628"/>
              <a:gd name="connsiteX9" fmla="*/ 1583585 w 2807036"/>
              <a:gd name="connsiteY9" fmla="*/ 2796782 h 2804628"/>
              <a:gd name="connsiteX10" fmla="*/ 1529213 w 2807036"/>
              <a:gd name="connsiteY10" fmla="*/ 2804628 h 2804628"/>
              <a:gd name="connsiteX11" fmla="*/ 1284499 w 2807036"/>
              <a:gd name="connsiteY11" fmla="*/ 2804628 h 2804628"/>
              <a:gd name="connsiteX12" fmla="*/ 1230128 w 2807036"/>
              <a:gd name="connsiteY12" fmla="*/ 2796782 h 2804628"/>
              <a:gd name="connsiteX13" fmla="*/ 752563 w 2807036"/>
              <a:gd name="connsiteY13" fmla="*/ 2542704 h 2804628"/>
              <a:gd name="connsiteX14" fmla="*/ 271018 w 2807036"/>
              <a:gd name="connsiteY14" fmla="*/ 2061158 h 2804628"/>
              <a:gd name="connsiteX15" fmla="*/ 271018 w 2807036"/>
              <a:gd name="connsiteY15" fmla="*/ 752572 h 2804628"/>
              <a:gd name="connsiteX16" fmla="*/ 752573 w 2807036"/>
              <a:gd name="connsiteY16" fmla="*/ 271017 h 2804628"/>
              <a:gd name="connsiteX17" fmla="*/ 1406866 w 2807036"/>
              <a:gd name="connsiteY17" fmla="*/ 0 h 2804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807036" h="2804628">
                <a:moveTo>
                  <a:pt x="1406866" y="0"/>
                </a:moveTo>
                <a:cubicBezTo>
                  <a:pt x="1643674" y="0"/>
                  <a:pt x="1880481" y="90339"/>
                  <a:pt x="2061159" y="271017"/>
                </a:cubicBezTo>
                <a:lnTo>
                  <a:pt x="2542705" y="752562"/>
                </a:lnTo>
                <a:cubicBezTo>
                  <a:pt x="2678213" y="888071"/>
                  <a:pt x="2762906" y="1055152"/>
                  <a:pt x="2796783" y="1230127"/>
                </a:cubicBezTo>
                <a:lnTo>
                  <a:pt x="2807036" y="1301178"/>
                </a:lnTo>
                <a:lnTo>
                  <a:pt x="2807036" y="1512532"/>
                </a:lnTo>
                <a:lnTo>
                  <a:pt x="2796783" y="1583584"/>
                </a:lnTo>
                <a:cubicBezTo>
                  <a:pt x="2762906" y="1758558"/>
                  <a:pt x="2678213" y="1925640"/>
                  <a:pt x="2542705" y="2061148"/>
                </a:cubicBezTo>
                <a:lnTo>
                  <a:pt x="2061149" y="2542704"/>
                </a:lnTo>
                <a:cubicBezTo>
                  <a:pt x="1925641" y="2678212"/>
                  <a:pt x="1758559" y="2762905"/>
                  <a:pt x="1583585" y="2796782"/>
                </a:cubicBezTo>
                <a:lnTo>
                  <a:pt x="1529213" y="2804628"/>
                </a:lnTo>
                <a:lnTo>
                  <a:pt x="1284499" y="2804628"/>
                </a:lnTo>
                <a:lnTo>
                  <a:pt x="1230128" y="2796782"/>
                </a:lnTo>
                <a:cubicBezTo>
                  <a:pt x="1055153" y="2762905"/>
                  <a:pt x="888072" y="2678212"/>
                  <a:pt x="752563" y="2542704"/>
                </a:cubicBezTo>
                <a:lnTo>
                  <a:pt x="271018" y="2061158"/>
                </a:lnTo>
                <a:cubicBezTo>
                  <a:pt x="-90339" y="1699802"/>
                  <a:pt x="-90339" y="1113928"/>
                  <a:pt x="271018" y="752572"/>
                </a:cubicBezTo>
                <a:lnTo>
                  <a:pt x="752573" y="271017"/>
                </a:lnTo>
                <a:cubicBezTo>
                  <a:pt x="933252" y="90339"/>
                  <a:pt x="1170059" y="0"/>
                  <a:pt x="1406866" y="0"/>
                </a:cubicBezTo>
                <a:close/>
              </a:path>
            </a:pathLst>
          </a:custGeom>
        </p:spPr>
        <p:txBody>
          <a:bodyPr wrap="square" rtlCol="0">
            <a:noAutofit/>
          </a:bodyPr>
          <a:lstStyle/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5969959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8DDD68F-C0B1-4308-9105-6B7689BDD1E9}" type="datetime1">
              <a:rPr lang="es-ES" noProof="0" smtClean="0"/>
              <a:t>10/01/2024</a:t>
            </a:fld>
            <a:endParaRPr lang="es-ES" noProof="0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28E537-E56B-49CA-B596-52598082FBE8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4001594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s-ES" noProof="0" dirty="0"/>
              <a:t>Haga clic para modificar el estilo de título del patrón</a:t>
            </a:r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s-ES" noProof="0" dirty="0"/>
              <a:t>Editar estilos de texto del patrón</a:t>
            </a:r>
          </a:p>
          <a:p>
            <a:pPr lvl="1" rtl="0"/>
            <a:r>
              <a:rPr lang="es-ES" noProof="0" dirty="0"/>
              <a:t>Segundo nivel</a:t>
            </a:r>
          </a:p>
          <a:p>
            <a:pPr lvl="2" rtl="0"/>
            <a:r>
              <a:rPr lang="es-ES" noProof="0" dirty="0"/>
              <a:t>Tercer nivel</a:t>
            </a:r>
          </a:p>
          <a:p>
            <a:pPr lvl="3" rtl="0"/>
            <a:r>
              <a:rPr lang="es-ES" noProof="0" dirty="0"/>
              <a:t>Cuarto nivel</a:t>
            </a:r>
          </a:p>
          <a:p>
            <a:pPr lvl="4" rtl="0"/>
            <a:r>
              <a:rPr lang="es-ES" noProof="0" dirty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CC2C0A6F-99A2-49AA-97F8-A408D789822B}" type="datetime1">
              <a:rPr lang="es-ES" noProof="0" smtClean="0"/>
              <a:t>10/01/2024</a:t>
            </a:fld>
            <a:endParaRPr lang="es-ES" noProof="0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es-ES" noProof="0" dirty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A428E537-E56B-49CA-B596-52598082FBE8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8447593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4" r:id="rId8"/>
    <p:sldLayoutId id="2147483680" r:id="rId9"/>
    <p:sldLayoutId id="2147483681" r:id="rId10"/>
    <p:sldLayoutId id="2147483682" r:id="rId11"/>
    <p:sldLayoutId id="2147483683" r:id="rId1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microsoft.com/office/2007/relationships/hdphoto" Target="../media/hdphoto2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>
            <a:extLst>
              <a:ext uri="{FF2B5EF4-FFF2-40B4-BE49-F238E27FC236}">
                <a16:creationId xmlns:a16="http://schemas.microsoft.com/office/drawing/2014/main" id="{D363CAC8-9143-01D5-65B6-EB53D07AC3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045" b="10541"/>
          <a:stretch/>
        </p:blipFill>
        <p:spPr>
          <a:xfrm>
            <a:off x="0" y="-2"/>
            <a:ext cx="12192000" cy="6926797"/>
          </a:xfrm>
          <a:prstGeom prst="rect">
            <a:avLst/>
          </a:prstGeom>
        </p:spPr>
      </p:pic>
      <p:sp>
        <p:nvSpPr>
          <p:cNvPr id="19" name="Rectángulo 1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54197" y="-68796"/>
            <a:ext cx="12246197" cy="69955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E25759B0-86C4-3B8E-7512-0A55E7A648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926795"/>
          </a:xfrm>
          <a:prstGeom prst="rect">
            <a:avLst/>
          </a:prstGeom>
          <a:solidFill>
            <a:srgbClr val="30353F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s-ES" dirty="0"/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A55B51BA-1D75-3304-DC2B-4F978AE482ED}"/>
              </a:ext>
            </a:extLst>
          </p:cNvPr>
          <p:cNvSpPr/>
          <p:nvPr/>
        </p:nvSpPr>
        <p:spPr>
          <a:xfrm>
            <a:off x="3634451" y="5127586"/>
            <a:ext cx="5069712" cy="1415772"/>
          </a:xfrm>
          <a:prstGeom prst="rect">
            <a:avLst/>
          </a:prstGeom>
          <a:solidFill>
            <a:schemeClr val="bg1">
              <a:lumMod val="65000"/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1" name="Cuadro de texto 20"/>
          <p:cNvSpPr txBox="1"/>
          <p:nvPr/>
        </p:nvSpPr>
        <p:spPr>
          <a:xfrm>
            <a:off x="3272965" y="5372251"/>
            <a:ext cx="5691090" cy="141577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rtl="0">
              <a:tabLst>
                <a:tab pos="347663" algn="l"/>
              </a:tabLst>
            </a:pPr>
            <a:r>
              <a:rPr lang="es-ES" sz="2400" b="1" dirty="0">
                <a:solidFill>
                  <a:schemeClr val="bg1"/>
                </a:solidFill>
              </a:rPr>
              <a:t>Iván Micheletti</a:t>
            </a:r>
          </a:p>
          <a:p>
            <a:pPr algn="ctr">
              <a:tabLst>
                <a:tab pos="347663" algn="l"/>
              </a:tabLst>
            </a:pPr>
            <a:r>
              <a:rPr lang="es-ES" sz="2400" b="1" dirty="0">
                <a:solidFill>
                  <a:schemeClr val="bg1"/>
                </a:solidFill>
              </a:rPr>
              <a:t>Curso Data </a:t>
            </a:r>
            <a:r>
              <a:rPr lang="es-ES" sz="2400" b="1" dirty="0" err="1">
                <a:solidFill>
                  <a:schemeClr val="bg1"/>
                </a:solidFill>
              </a:rPr>
              <a:t>Science</a:t>
            </a:r>
            <a:r>
              <a:rPr lang="es-ES" sz="2400" b="1" dirty="0">
                <a:solidFill>
                  <a:schemeClr val="bg1"/>
                </a:solidFill>
              </a:rPr>
              <a:t> –Comisión 46310</a:t>
            </a:r>
          </a:p>
          <a:p>
            <a:pPr algn="ctr" rtl="0">
              <a:tabLst>
                <a:tab pos="347663" algn="l"/>
              </a:tabLst>
            </a:pPr>
            <a:r>
              <a:rPr lang="es-ES" sz="2400" b="1" dirty="0">
                <a:solidFill>
                  <a:schemeClr val="bg1"/>
                </a:solidFill>
              </a:rPr>
              <a:t> Año 2023</a:t>
            </a:r>
          </a:p>
          <a:p>
            <a:pPr algn="ctr" rtl="0">
              <a:tabLst>
                <a:tab pos="347663" algn="l"/>
              </a:tabLst>
            </a:pPr>
            <a:endParaRPr lang="es-ES" sz="2000" dirty="0">
              <a:solidFill>
                <a:schemeClr val="bg1"/>
              </a:solidFill>
            </a:endParaRPr>
          </a:p>
        </p:txBody>
      </p:sp>
      <p:sp>
        <p:nvSpPr>
          <p:cNvPr id="3" name="Título 2" hidden="1">
            <a:extLst>
              <a:ext uri="{FF2B5EF4-FFF2-40B4-BE49-F238E27FC236}">
                <a16:creationId xmlns:a16="http://schemas.microsoft.com/office/drawing/2014/main" id="{80AA5C56-EC57-4914-8118-68854697E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dirty="0"/>
              <a:t>Diapositiva 1</a:t>
            </a: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DD884EED-95EA-44A4-54F7-2F28953B54B7}"/>
              </a:ext>
            </a:extLst>
          </p:cNvPr>
          <p:cNvSpPr/>
          <p:nvPr/>
        </p:nvSpPr>
        <p:spPr>
          <a:xfrm>
            <a:off x="983848" y="810228"/>
            <a:ext cx="10220446" cy="2267253"/>
          </a:xfrm>
          <a:prstGeom prst="rect">
            <a:avLst/>
          </a:prstGeom>
          <a:solidFill>
            <a:schemeClr val="bg1">
              <a:lumMod val="65000"/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4" name="Cuadro de texto 6">
            <a:extLst>
              <a:ext uri="{FF2B5EF4-FFF2-40B4-BE49-F238E27FC236}">
                <a16:creationId xmlns:a16="http://schemas.microsoft.com/office/drawing/2014/main" id="{CD034167-D1AC-FE62-ED25-7E8709D567D3}"/>
              </a:ext>
            </a:extLst>
          </p:cNvPr>
          <p:cNvSpPr txBox="1"/>
          <p:nvPr/>
        </p:nvSpPr>
        <p:spPr>
          <a:xfrm>
            <a:off x="1212452" y="1028343"/>
            <a:ext cx="9767096" cy="178510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rtl="0">
              <a:tabLst>
                <a:tab pos="347663" algn="l"/>
              </a:tabLst>
            </a:pPr>
            <a:r>
              <a:rPr lang="es-ES" sz="4400" b="1" dirty="0">
                <a:solidFill>
                  <a:schemeClr val="bg1"/>
                </a:solidFill>
                <a:latin typeface="+mj-lt"/>
              </a:rPr>
              <a:t>Tendencias salariales de la ciencia </a:t>
            </a:r>
          </a:p>
          <a:p>
            <a:pPr algn="ctr" rtl="0">
              <a:tabLst>
                <a:tab pos="347663" algn="l"/>
              </a:tabLst>
            </a:pPr>
            <a:r>
              <a:rPr lang="es-ES" sz="4400" b="1" dirty="0">
                <a:solidFill>
                  <a:schemeClr val="bg1"/>
                </a:solidFill>
                <a:latin typeface="+mj-lt"/>
              </a:rPr>
              <a:t>de datos 2020 a 2023</a:t>
            </a:r>
          </a:p>
          <a:p>
            <a:pPr algn="ctr" rtl="0">
              <a:tabLst>
                <a:tab pos="347663" algn="l"/>
              </a:tabLst>
            </a:pPr>
            <a:r>
              <a:rPr lang="es-ES" sz="2800" dirty="0">
                <a:solidFill>
                  <a:schemeClr val="bg1"/>
                </a:solidFill>
                <a:latin typeface="+mj-lt"/>
              </a:rPr>
              <a:t>Desafío Obtención de </a:t>
            </a:r>
            <a:r>
              <a:rPr lang="es-ES" sz="2800" dirty="0" err="1">
                <a:solidFill>
                  <a:schemeClr val="bg1"/>
                </a:solidFill>
                <a:latin typeface="+mj-lt"/>
              </a:rPr>
              <a:t>Insights</a:t>
            </a:r>
            <a:r>
              <a:rPr lang="es-ES" sz="2800" dirty="0">
                <a:solidFill>
                  <a:schemeClr val="bg1"/>
                </a:solidFill>
                <a:latin typeface="+mj-lt"/>
              </a:rPr>
              <a:t> a partir de visualizaciones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8BF365DD-2A86-8211-85BB-0086B1BD753B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67000"/>
          </a:blip>
          <a:stretch>
            <a:fillRect/>
          </a:stretch>
        </p:blipFill>
        <p:spPr>
          <a:xfrm>
            <a:off x="3902753" y="3216253"/>
            <a:ext cx="4386494" cy="1656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0828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o 4" descr="Esto es un gráfico "/>
          <p:cNvGrpSpPr/>
          <p:nvPr/>
        </p:nvGrpSpPr>
        <p:grpSpPr>
          <a:xfrm>
            <a:off x="325722" y="1958640"/>
            <a:ext cx="5196168" cy="3942343"/>
            <a:chOff x="293850" y="1986633"/>
            <a:chExt cx="5196168" cy="3532059"/>
          </a:xfrm>
        </p:grpSpPr>
        <p:sp>
          <p:nvSpPr>
            <p:cNvPr id="116" name="Rectángulo 115"/>
            <p:cNvSpPr/>
            <p:nvPr/>
          </p:nvSpPr>
          <p:spPr>
            <a:xfrm>
              <a:off x="293850" y="1986633"/>
              <a:ext cx="5196168" cy="2851804"/>
            </a:xfrm>
            <a:prstGeom prst="rect">
              <a:avLst/>
            </a:prstGeom>
            <a:solidFill>
              <a:srgbClr val="CFCFCF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dirty="0"/>
            </a:p>
          </p:txBody>
        </p:sp>
        <p:sp>
          <p:nvSpPr>
            <p:cNvPr id="93" name="Cuadro de texto 92"/>
            <p:cNvSpPr txBox="1"/>
            <p:nvPr/>
          </p:nvSpPr>
          <p:spPr>
            <a:xfrm>
              <a:off x="1223323" y="5087805"/>
              <a:ext cx="3259338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rtl="0"/>
              <a:r>
                <a:rPr lang="es-E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anose="02000000000000000000" pitchFamily="2" charset="0"/>
                </a:rPr>
                <a:t>Se observa un gran desbalanceo de los datos. El gran porcentaje son Full Time.</a:t>
              </a:r>
              <a:endParaRPr lang="es-ES" sz="14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96" name="Rectángulo 9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649605" y="969860"/>
            <a:ext cx="2864928" cy="746432"/>
          </a:xfrm>
          <a:prstGeom prst="rect">
            <a:avLst/>
          </a:prstGeom>
          <a:gradFill flip="none" rotWithShape="1">
            <a:gsLst>
              <a:gs pos="100000">
                <a:schemeClr val="bg1"/>
              </a:gs>
              <a:gs pos="87000">
                <a:srgbClr val="515A6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78" name="Elipse 7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317873" y="995561"/>
            <a:ext cx="746432" cy="746432"/>
          </a:xfrm>
          <a:prstGeom prst="ellipse">
            <a:avLst/>
          </a:prstGeom>
          <a:solidFill>
            <a:srgbClr val="30353F"/>
          </a:solidFill>
          <a:ln w="254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108" name="Cuadro de texto 107"/>
          <p:cNvSpPr txBox="1"/>
          <p:nvPr/>
        </p:nvSpPr>
        <p:spPr>
          <a:xfrm>
            <a:off x="2328253" y="1106162"/>
            <a:ext cx="1709602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s-ES" sz="1600" dirty="0">
                <a:solidFill>
                  <a:schemeClr val="bg1"/>
                </a:solidFill>
                <a:latin typeface="Roboto" panose="02000000000000000000" pitchFamily="2" charset="0"/>
              </a:rPr>
              <a:t>D</a:t>
            </a:r>
            <a:r>
              <a:rPr lang="es-ES" sz="160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istribución de tipo de empleo</a:t>
            </a:r>
            <a:endParaRPr lang="es-AR" sz="1400" b="1" dirty="0">
              <a:solidFill>
                <a:schemeClr val="bg1"/>
              </a:solidFill>
            </a:endParaRPr>
          </a:p>
        </p:txBody>
      </p:sp>
      <p:grpSp>
        <p:nvGrpSpPr>
          <p:cNvPr id="14" name="Grupo 13" descr="Esto es un gráfico "/>
          <p:cNvGrpSpPr/>
          <p:nvPr/>
        </p:nvGrpSpPr>
        <p:grpSpPr>
          <a:xfrm>
            <a:off x="6204857" y="1930368"/>
            <a:ext cx="5448076" cy="3823408"/>
            <a:chOff x="3661802" y="1883938"/>
            <a:chExt cx="4844293" cy="3823408"/>
          </a:xfrm>
        </p:grpSpPr>
        <p:sp>
          <p:nvSpPr>
            <p:cNvPr id="117" name="Rectángulo 116"/>
            <p:cNvSpPr/>
            <p:nvPr/>
          </p:nvSpPr>
          <p:spPr>
            <a:xfrm>
              <a:off x="3661802" y="1883938"/>
              <a:ext cx="4844293" cy="3289827"/>
            </a:xfrm>
            <a:prstGeom prst="rect">
              <a:avLst/>
            </a:prstGeom>
            <a:solidFill>
              <a:srgbClr val="CFCFCF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dirty="0"/>
            </a:p>
          </p:txBody>
        </p:sp>
        <p:sp>
          <p:nvSpPr>
            <p:cNvPr id="94" name="Cuadro de texto 93"/>
            <p:cNvSpPr txBox="1"/>
            <p:nvPr/>
          </p:nvSpPr>
          <p:spPr>
            <a:xfrm>
              <a:off x="4527666" y="5276459"/>
              <a:ext cx="3146358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rtl="0"/>
              <a:r>
                <a:rPr lang="es-E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anose="02000000000000000000" pitchFamily="2" charset="0"/>
                </a:rPr>
                <a:t>La mayor cantidad de trabajos son: data </a:t>
              </a:r>
              <a:r>
                <a:rPr lang="es-ES" sz="14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anose="02000000000000000000" pitchFamily="2" charset="0"/>
                </a:rPr>
                <a:t>Enginner</a:t>
              </a:r>
              <a:r>
                <a:rPr lang="es-E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anose="02000000000000000000" pitchFamily="2" charset="0"/>
                </a:rPr>
                <a:t>, Data </a:t>
              </a:r>
              <a:r>
                <a:rPr lang="es-ES" sz="14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anose="02000000000000000000" pitchFamily="2" charset="0"/>
                </a:rPr>
                <a:t>Scientist</a:t>
              </a:r>
              <a:r>
                <a:rPr lang="es-E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anose="02000000000000000000" pitchFamily="2" charset="0"/>
                </a:rPr>
                <a:t> y Data </a:t>
              </a:r>
              <a:r>
                <a:rPr lang="es-ES" sz="14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anose="02000000000000000000" pitchFamily="2" charset="0"/>
                </a:rPr>
                <a:t>Analyst</a:t>
              </a:r>
              <a:endParaRPr lang="es-E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" panose="02000000000000000000" pitchFamily="2" charset="0"/>
              </a:endParaRPr>
            </a:p>
          </p:txBody>
        </p:sp>
      </p:grpSp>
      <p:sp>
        <p:nvSpPr>
          <p:cNvPr id="91" name="Forma libre 18" descr="Icono de un ser humano. "/>
          <p:cNvSpPr>
            <a:spLocks noEditPoints="1"/>
          </p:cNvSpPr>
          <p:nvPr/>
        </p:nvSpPr>
        <p:spPr bwMode="auto">
          <a:xfrm>
            <a:off x="4749270" y="1182277"/>
            <a:ext cx="244300" cy="321597"/>
          </a:xfrm>
          <a:custGeom>
            <a:avLst/>
            <a:gdLst>
              <a:gd name="T0" fmla="*/ 980 w 1559"/>
              <a:gd name="T1" fmla="*/ 1084 h 2048"/>
              <a:gd name="T2" fmla="*/ 1202 w 1559"/>
              <a:gd name="T3" fmla="*/ 678 h 2048"/>
              <a:gd name="T4" fmla="*/ 1252 w 1559"/>
              <a:gd name="T5" fmla="*/ 469 h 2048"/>
              <a:gd name="T6" fmla="*/ 637 w 1559"/>
              <a:gd name="T7" fmla="*/ 43 h 2048"/>
              <a:gd name="T8" fmla="*/ 348 w 1559"/>
              <a:gd name="T9" fmla="*/ 260 h 2048"/>
              <a:gd name="T10" fmla="*/ 346 w 1559"/>
              <a:gd name="T11" fmla="*/ 666 h 2048"/>
              <a:gd name="T12" fmla="*/ 578 w 1559"/>
              <a:gd name="T13" fmla="*/ 1084 h 2048"/>
              <a:gd name="T14" fmla="*/ 0 w 1559"/>
              <a:gd name="T15" fmla="*/ 1646 h 2048"/>
              <a:gd name="T16" fmla="*/ 46 w 1559"/>
              <a:gd name="T17" fmla="*/ 2048 h 2048"/>
              <a:gd name="T18" fmla="*/ 1107 w 1559"/>
              <a:gd name="T19" fmla="*/ 2048 h 2048"/>
              <a:gd name="T20" fmla="*/ 1559 w 1559"/>
              <a:gd name="T21" fmla="*/ 2002 h 2048"/>
              <a:gd name="T22" fmla="*/ 1253 w 1559"/>
              <a:gd name="T23" fmla="*/ 1330 h 2048"/>
              <a:gd name="T24" fmla="*/ 651 w 1559"/>
              <a:gd name="T25" fmla="*/ 134 h 2048"/>
              <a:gd name="T26" fmla="*/ 818 w 1559"/>
              <a:gd name="T27" fmla="*/ 92 h 2048"/>
              <a:gd name="T28" fmla="*/ 1160 w 1559"/>
              <a:gd name="T29" fmla="*/ 487 h 2048"/>
              <a:gd name="T30" fmla="*/ 702 w 1559"/>
              <a:gd name="T31" fmla="*/ 427 h 2048"/>
              <a:gd name="T32" fmla="*/ 622 w 1559"/>
              <a:gd name="T33" fmla="*/ 373 h 2048"/>
              <a:gd name="T34" fmla="*/ 515 w 1559"/>
              <a:gd name="T35" fmla="*/ 380 h 2048"/>
              <a:gd name="T36" fmla="*/ 599 w 1559"/>
              <a:gd name="T37" fmla="*/ 143 h 2048"/>
              <a:gd name="T38" fmla="*/ 447 w 1559"/>
              <a:gd name="T39" fmla="*/ 660 h 2048"/>
              <a:gd name="T40" fmla="*/ 595 w 1559"/>
              <a:gd name="T41" fmla="*/ 484 h 2048"/>
              <a:gd name="T42" fmla="*/ 1016 w 1559"/>
              <a:gd name="T43" fmla="*/ 519 h 2048"/>
              <a:gd name="T44" fmla="*/ 1116 w 1559"/>
              <a:gd name="T45" fmla="*/ 585 h 2048"/>
              <a:gd name="T46" fmla="*/ 558 w 1559"/>
              <a:gd name="T47" fmla="*/ 941 h 2048"/>
              <a:gd name="T48" fmla="*/ 779 w 1559"/>
              <a:gd name="T49" fmla="*/ 1149 h 2048"/>
              <a:gd name="T50" fmla="*/ 1028 w 1559"/>
              <a:gd name="T51" fmla="*/ 1347 h 2048"/>
              <a:gd name="T52" fmla="*/ 779 w 1559"/>
              <a:gd name="T53" fmla="*/ 1695 h 2048"/>
              <a:gd name="T54" fmla="*/ 530 w 1559"/>
              <a:gd name="T55" fmla="*/ 1347 h 2048"/>
              <a:gd name="T56" fmla="*/ 1466 w 1559"/>
              <a:gd name="T57" fmla="*/ 1956 h 2048"/>
              <a:gd name="T58" fmla="*/ 451 w 1559"/>
              <a:gd name="T59" fmla="*/ 1956 h 2048"/>
              <a:gd name="T60" fmla="*/ 92 w 1559"/>
              <a:gd name="T61" fmla="*/ 1646 h 2048"/>
              <a:gd name="T62" fmla="*/ 451 w 1559"/>
              <a:gd name="T63" fmla="*/ 1393 h 2048"/>
              <a:gd name="T64" fmla="*/ 779 w 1559"/>
              <a:gd name="T65" fmla="*/ 1787 h 2048"/>
              <a:gd name="T66" fmla="*/ 861 w 1559"/>
              <a:gd name="T67" fmla="*/ 1744 h 2048"/>
              <a:gd name="T68" fmla="*/ 1242 w 1559"/>
              <a:gd name="T69" fmla="*/ 1422 h 2048"/>
              <a:gd name="T70" fmla="*/ 1466 w 1559"/>
              <a:gd name="T71" fmla="*/ 1956 h 20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559" h="2048">
                <a:moveTo>
                  <a:pt x="1253" y="1330"/>
                </a:moveTo>
                <a:cubicBezTo>
                  <a:pt x="1251" y="1330"/>
                  <a:pt x="1015" y="1337"/>
                  <a:pt x="980" y="1084"/>
                </a:cubicBezTo>
                <a:cubicBezTo>
                  <a:pt x="1019" y="1057"/>
                  <a:pt x="1055" y="1022"/>
                  <a:pt x="1087" y="979"/>
                </a:cubicBezTo>
                <a:cubicBezTo>
                  <a:pt x="1148" y="895"/>
                  <a:pt x="1188" y="791"/>
                  <a:pt x="1202" y="678"/>
                </a:cubicBezTo>
                <a:cubicBezTo>
                  <a:pt x="1207" y="674"/>
                  <a:pt x="1211" y="668"/>
                  <a:pt x="1214" y="662"/>
                </a:cubicBezTo>
                <a:cubicBezTo>
                  <a:pt x="1239" y="601"/>
                  <a:pt x="1252" y="536"/>
                  <a:pt x="1252" y="469"/>
                </a:cubicBezTo>
                <a:cubicBezTo>
                  <a:pt x="1252" y="210"/>
                  <a:pt x="1057" y="0"/>
                  <a:pt x="818" y="0"/>
                </a:cubicBezTo>
                <a:cubicBezTo>
                  <a:pt x="755" y="0"/>
                  <a:pt x="694" y="14"/>
                  <a:pt x="637" y="43"/>
                </a:cubicBezTo>
                <a:cubicBezTo>
                  <a:pt x="615" y="45"/>
                  <a:pt x="594" y="48"/>
                  <a:pt x="573" y="54"/>
                </a:cubicBezTo>
                <a:cubicBezTo>
                  <a:pt x="475" y="83"/>
                  <a:pt x="395" y="156"/>
                  <a:pt x="348" y="260"/>
                </a:cubicBezTo>
                <a:cubicBezTo>
                  <a:pt x="302" y="361"/>
                  <a:pt x="293" y="480"/>
                  <a:pt x="322" y="595"/>
                </a:cubicBezTo>
                <a:cubicBezTo>
                  <a:pt x="328" y="619"/>
                  <a:pt x="336" y="643"/>
                  <a:pt x="346" y="666"/>
                </a:cubicBezTo>
                <a:cubicBezTo>
                  <a:pt x="348" y="672"/>
                  <a:pt x="352" y="677"/>
                  <a:pt x="356" y="681"/>
                </a:cubicBezTo>
                <a:cubicBezTo>
                  <a:pt x="379" y="858"/>
                  <a:pt x="463" y="1004"/>
                  <a:pt x="578" y="1084"/>
                </a:cubicBezTo>
                <a:cubicBezTo>
                  <a:pt x="542" y="1337"/>
                  <a:pt x="307" y="1330"/>
                  <a:pt x="305" y="1330"/>
                </a:cubicBezTo>
                <a:cubicBezTo>
                  <a:pt x="136" y="1336"/>
                  <a:pt x="0" y="1475"/>
                  <a:pt x="0" y="1646"/>
                </a:cubicBezTo>
                <a:cubicBezTo>
                  <a:pt x="0" y="2002"/>
                  <a:pt x="0" y="2002"/>
                  <a:pt x="0" y="2002"/>
                </a:cubicBezTo>
                <a:cubicBezTo>
                  <a:pt x="0" y="2027"/>
                  <a:pt x="20" y="2048"/>
                  <a:pt x="46" y="2048"/>
                </a:cubicBezTo>
                <a:cubicBezTo>
                  <a:pt x="451" y="2048"/>
                  <a:pt x="451" y="2048"/>
                  <a:pt x="451" y="2048"/>
                </a:cubicBezTo>
                <a:cubicBezTo>
                  <a:pt x="1107" y="2048"/>
                  <a:pt x="1107" y="2048"/>
                  <a:pt x="1107" y="2048"/>
                </a:cubicBezTo>
                <a:cubicBezTo>
                  <a:pt x="1512" y="2048"/>
                  <a:pt x="1512" y="2048"/>
                  <a:pt x="1512" y="2048"/>
                </a:cubicBezTo>
                <a:cubicBezTo>
                  <a:pt x="1538" y="2048"/>
                  <a:pt x="1559" y="2027"/>
                  <a:pt x="1559" y="2002"/>
                </a:cubicBezTo>
                <a:cubicBezTo>
                  <a:pt x="1559" y="1646"/>
                  <a:pt x="1559" y="1646"/>
                  <a:pt x="1559" y="1646"/>
                </a:cubicBezTo>
                <a:cubicBezTo>
                  <a:pt x="1558" y="1475"/>
                  <a:pt x="1422" y="1336"/>
                  <a:pt x="1253" y="1330"/>
                </a:cubicBezTo>
                <a:close/>
                <a:moveTo>
                  <a:pt x="599" y="143"/>
                </a:moveTo>
                <a:cubicBezTo>
                  <a:pt x="615" y="138"/>
                  <a:pt x="633" y="135"/>
                  <a:pt x="651" y="134"/>
                </a:cubicBezTo>
                <a:cubicBezTo>
                  <a:pt x="658" y="134"/>
                  <a:pt x="665" y="132"/>
                  <a:pt x="671" y="129"/>
                </a:cubicBezTo>
                <a:cubicBezTo>
                  <a:pt x="717" y="105"/>
                  <a:pt x="767" y="92"/>
                  <a:pt x="818" y="92"/>
                </a:cubicBezTo>
                <a:cubicBezTo>
                  <a:pt x="1006" y="92"/>
                  <a:pt x="1160" y="261"/>
                  <a:pt x="1160" y="469"/>
                </a:cubicBezTo>
                <a:cubicBezTo>
                  <a:pt x="1160" y="475"/>
                  <a:pt x="1160" y="481"/>
                  <a:pt x="1160" y="487"/>
                </a:cubicBezTo>
                <a:cubicBezTo>
                  <a:pt x="1123" y="450"/>
                  <a:pt x="1072" y="427"/>
                  <a:pt x="1016" y="427"/>
                </a:cubicBezTo>
                <a:cubicBezTo>
                  <a:pt x="702" y="427"/>
                  <a:pt x="702" y="427"/>
                  <a:pt x="702" y="427"/>
                </a:cubicBezTo>
                <a:cubicBezTo>
                  <a:pt x="683" y="427"/>
                  <a:pt x="665" y="421"/>
                  <a:pt x="650" y="410"/>
                </a:cubicBezTo>
                <a:cubicBezTo>
                  <a:pt x="638" y="400"/>
                  <a:pt x="628" y="388"/>
                  <a:pt x="622" y="373"/>
                </a:cubicBezTo>
                <a:cubicBezTo>
                  <a:pt x="613" y="350"/>
                  <a:pt x="590" y="336"/>
                  <a:pt x="566" y="338"/>
                </a:cubicBezTo>
                <a:cubicBezTo>
                  <a:pt x="542" y="339"/>
                  <a:pt x="521" y="356"/>
                  <a:pt x="515" y="380"/>
                </a:cubicBezTo>
                <a:cubicBezTo>
                  <a:pt x="497" y="450"/>
                  <a:pt x="460" y="515"/>
                  <a:pt x="410" y="567"/>
                </a:cubicBezTo>
                <a:cubicBezTo>
                  <a:pt x="364" y="376"/>
                  <a:pt x="448" y="187"/>
                  <a:pt x="599" y="143"/>
                </a:cubicBezTo>
                <a:close/>
                <a:moveTo>
                  <a:pt x="558" y="941"/>
                </a:moveTo>
                <a:cubicBezTo>
                  <a:pt x="498" y="867"/>
                  <a:pt x="459" y="768"/>
                  <a:pt x="447" y="660"/>
                </a:cubicBezTo>
                <a:cubicBezTo>
                  <a:pt x="505" y="608"/>
                  <a:pt x="551" y="543"/>
                  <a:pt x="581" y="472"/>
                </a:cubicBezTo>
                <a:cubicBezTo>
                  <a:pt x="585" y="476"/>
                  <a:pt x="590" y="480"/>
                  <a:pt x="595" y="484"/>
                </a:cubicBezTo>
                <a:cubicBezTo>
                  <a:pt x="626" y="507"/>
                  <a:pt x="663" y="519"/>
                  <a:pt x="702" y="519"/>
                </a:cubicBezTo>
                <a:cubicBezTo>
                  <a:pt x="1016" y="519"/>
                  <a:pt x="1016" y="519"/>
                  <a:pt x="1016" y="519"/>
                </a:cubicBezTo>
                <a:cubicBezTo>
                  <a:pt x="1060" y="519"/>
                  <a:pt x="1099" y="546"/>
                  <a:pt x="1116" y="584"/>
                </a:cubicBezTo>
                <a:cubicBezTo>
                  <a:pt x="1116" y="584"/>
                  <a:pt x="1116" y="585"/>
                  <a:pt x="1116" y="585"/>
                </a:cubicBezTo>
                <a:cubicBezTo>
                  <a:pt x="1116" y="845"/>
                  <a:pt x="965" y="1057"/>
                  <a:pt x="779" y="1057"/>
                </a:cubicBezTo>
                <a:cubicBezTo>
                  <a:pt x="698" y="1057"/>
                  <a:pt x="620" y="1016"/>
                  <a:pt x="558" y="941"/>
                </a:cubicBezTo>
                <a:close/>
                <a:moveTo>
                  <a:pt x="664" y="1129"/>
                </a:moveTo>
                <a:cubicBezTo>
                  <a:pt x="701" y="1142"/>
                  <a:pt x="739" y="1149"/>
                  <a:pt x="779" y="1149"/>
                </a:cubicBezTo>
                <a:cubicBezTo>
                  <a:pt x="818" y="1149"/>
                  <a:pt x="857" y="1142"/>
                  <a:pt x="894" y="1129"/>
                </a:cubicBezTo>
                <a:cubicBezTo>
                  <a:pt x="911" y="1217"/>
                  <a:pt x="959" y="1294"/>
                  <a:pt x="1028" y="1347"/>
                </a:cubicBezTo>
                <a:cubicBezTo>
                  <a:pt x="786" y="1691"/>
                  <a:pt x="786" y="1691"/>
                  <a:pt x="786" y="1691"/>
                </a:cubicBezTo>
                <a:cubicBezTo>
                  <a:pt x="784" y="1694"/>
                  <a:pt x="782" y="1695"/>
                  <a:pt x="779" y="1695"/>
                </a:cubicBezTo>
                <a:cubicBezTo>
                  <a:pt x="776" y="1695"/>
                  <a:pt x="774" y="1694"/>
                  <a:pt x="773" y="1691"/>
                </a:cubicBezTo>
                <a:cubicBezTo>
                  <a:pt x="530" y="1347"/>
                  <a:pt x="530" y="1347"/>
                  <a:pt x="530" y="1347"/>
                </a:cubicBezTo>
                <a:cubicBezTo>
                  <a:pt x="599" y="1294"/>
                  <a:pt x="648" y="1217"/>
                  <a:pt x="664" y="1129"/>
                </a:cubicBezTo>
                <a:close/>
                <a:moveTo>
                  <a:pt x="1466" y="1956"/>
                </a:moveTo>
                <a:cubicBezTo>
                  <a:pt x="1107" y="1956"/>
                  <a:pt x="1107" y="1956"/>
                  <a:pt x="1107" y="1956"/>
                </a:cubicBezTo>
                <a:cubicBezTo>
                  <a:pt x="451" y="1956"/>
                  <a:pt x="451" y="1956"/>
                  <a:pt x="451" y="1956"/>
                </a:cubicBezTo>
                <a:cubicBezTo>
                  <a:pt x="92" y="1956"/>
                  <a:pt x="92" y="1956"/>
                  <a:pt x="92" y="1956"/>
                </a:cubicBezTo>
                <a:cubicBezTo>
                  <a:pt x="92" y="1646"/>
                  <a:pt x="92" y="1646"/>
                  <a:pt x="92" y="1646"/>
                </a:cubicBezTo>
                <a:cubicBezTo>
                  <a:pt x="92" y="1522"/>
                  <a:pt x="192" y="1422"/>
                  <a:pt x="316" y="1422"/>
                </a:cubicBezTo>
                <a:cubicBezTo>
                  <a:pt x="318" y="1422"/>
                  <a:pt x="392" y="1420"/>
                  <a:pt x="451" y="1393"/>
                </a:cubicBezTo>
                <a:cubicBezTo>
                  <a:pt x="697" y="1744"/>
                  <a:pt x="697" y="1744"/>
                  <a:pt x="697" y="1744"/>
                </a:cubicBezTo>
                <a:cubicBezTo>
                  <a:pt x="716" y="1771"/>
                  <a:pt x="746" y="1787"/>
                  <a:pt x="779" y="1787"/>
                </a:cubicBezTo>
                <a:cubicBezTo>
                  <a:pt x="779" y="1787"/>
                  <a:pt x="779" y="1787"/>
                  <a:pt x="779" y="1787"/>
                </a:cubicBezTo>
                <a:cubicBezTo>
                  <a:pt x="812" y="1787"/>
                  <a:pt x="842" y="1771"/>
                  <a:pt x="861" y="1744"/>
                </a:cubicBezTo>
                <a:cubicBezTo>
                  <a:pt x="1108" y="1393"/>
                  <a:pt x="1108" y="1393"/>
                  <a:pt x="1108" y="1393"/>
                </a:cubicBezTo>
                <a:cubicBezTo>
                  <a:pt x="1174" y="1422"/>
                  <a:pt x="1240" y="1422"/>
                  <a:pt x="1242" y="1422"/>
                </a:cubicBezTo>
                <a:cubicBezTo>
                  <a:pt x="1366" y="1422"/>
                  <a:pt x="1466" y="1522"/>
                  <a:pt x="1466" y="1646"/>
                </a:cubicBezTo>
                <a:cubicBezTo>
                  <a:pt x="1466" y="1956"/>
                  <a:pt x="1466" y="1956"/>
                  <a:pt x="1466" y="195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es-ES" dirty="0"/>
          </a:p>
        </p:txBody>
      </p:sp>
      <p:sp>
        <p:nvSpPr>
          <p:cNvPr id="109" name="Cuadro de texto 108"/>
          <p:cNvSpPr txBox="1"/>
          <p:nvPr/>
        </p:nvSpPr>
        <p:spPr>
          <a:xfrm>
            <a:off x="6581929" y="1100092"/>
            <a:ext cx="884637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rtl="0"/>
            <a:r>
              <a:rPr lang="es-ES" sz="3200" dirty="0">
                <a:solidFill>
                  <a:schemeClr val="bg1"/>
                </a:solidFill>
                <a:latin typeface="+mj-lt"/>
              </a:rPr>
              <a:t>60 %</a:t>
            </a:r>
          </a:p>
        </p:txBody>
      </p:sp>
      <p:grpSp>
        <p:nvGrpSpPr>
          <p:cNvPr id="87" name="Grupo 86" descr="Icono de un gráfico. "/>
          <p:cNvGrpSpPr/>
          <p:nvPr/>
        </p:nvGrpSpPr>
        <p:grpSpPr>
          <a:xfrm>
            <a:off x="7911955" y="1249829"/>
            <a:ext cx="392258" cy="186494"/>
            <a:chOff x="4254500" y="2100263"/>
            <a:chExt cx="1906588" cy="906463"/>
          </a:xfrm>
        </p:grpSpPr>
        <p:sp>
          <p:nvSpPr>
            <p:cNvPr id="88" name="Forma libre 5"/>
            <p:cNvSpPr>
              <a:spLocks noEditPoints="1"/>
            </p:cNvSpPr>
            <p:nvPr/>
          </p:nvSpPr>
          <p:spPr bwMode="auto">
            <a:xfrm>
              <a:off x="4254500" y="2100263"/>
              <a:ext cx="1906588" cy="906463"/>
            </a:xfrm>
            <a:custGeom>
              <a:avLst/>
              <a:gdLst>
                <a:gd name="T0" fmla="*/ 1831 w 2048"/>
                <a:gd name="T1" fmla="*/ 0 h 970"/>
                <a:gd name="T2" fmla="*/ 1613 w 2048"/>
                <a:gd name="T3" fmla="*/ 217 h 970"/>
                <a:gd name="T4" fmla="*/ 1648 w 2048"/>
                <a:gd name="T5" fmla="*/ 336 h 970"/>
                <a:gd name="T6" fmla="*/ 1413 w 2048"/>
                <a:gd name="T7" fmla="*/ 571 h 970"/>
                <a:gd name="T8" fmla="*/ 1295 w 2048"/>
                <a:gd name="T9" fmla="*/ 535 h 970"/>
                <a:gd name="T10" fmla="*/ 1173 w 2048"/>
                <a:gd name="T11" fmla="*/ 573 h 970"/>
                <a:gd name="T12" fmla="*/ 935 w 2048"/>
                <a:gd name="T13" fmla="*/ 336 h 970"/>
                <a:gd name="T14" fmla="*/ 971 w 2048"/>
                <a:gd name="T15" fmla="*/ 217 h 970"/>
                <a:gd name="T16" fmla="*/ 753 w 2048"/>
                <a:gd name="T17" fmla="*/ 0 h 970"/>
                <a:gd name="T18" fmla="*/ 536 w 2048"/>
                <a:gd name="T19" fmla="*/ 217 h 970"/>
                <a:gd name="T20" fmla="*/ 571 w 2048"/>
                <a:gd name="T21" fmla="*/ 336 h 970"/>
                <a:gd name="T22" fmla="*/ 336 w 2048"/>
                <a:gd name="T23" fmla="*/ 571 h 970"/>
                <a:gd name="T24" fmla="*/ 217 w 2048"/>
                <a:gd name="T25" fmla="*/ 535 h 970"/>
                <a:gd name="T26" fmla="*/ 0 w 2048"/>
                <a:gd name="T27" fmla="*/ 753 h 970"/>
                <a:gd name="T28" fmla="*/ 217 w 2048"/>
                <a:gd name="T29" fmla="*/ 970 h 970"/>
                <a:gd name="T30" fmla="*/ 435 w 2048"/>
                <a:gd name="T31" fmla="*/ 753 h 970"/>
                <a:gd name="T32" fmla="*/ 400 w 2048"/>
                <a:gd name="T33" fmla="*/ 634 h 970"/>
                <a:gd name="T34" fmla="*/ 635 w 2048"/>
                <a:gd name="T35" fmla="*/ 399 h 970"/>
                <a:gd name="T36" fmla="*/ 753 w 2048"/>
                <a:gd name="T37" fmla="*/ 435 h 970"/>
                <a:gd name="T38" fmla="*/ 872 w 2048"/>
                <a:gd name="T39" fmla="*/ 399 h 970"/>
                <a:gd name="T40" fmla="*/ 1110 w 2048"/>
                <a:gd name="T41" fmla="*/ 638 h 970"/>
                <a:gd name="T42" fmla="*/ 1077 w 2048"/>
                <a:gd name="T43" fmla="*/ 753 h 970"/>
                <a:gd name="T44" fmla="*/ 1295 w 2048"/>
                <a:gd name="T45" fmla="*/ 970 h 970"/>
                <a:gd name="T46" fmla="*/ 1512 w 2048"/>
                <a:gd name="T47" fmla="*/ 753 h 970"/>
                <a:gd name="T48" fmla="*/ 1477 w 2048"/>
                <a:gd name="T49" fmla="*/ 634 h 970"/>
                <a:gd name="T50" fmla="*/ 1712 w 2048"/>
                <a:gd name="T51" fmla="*/ 399 h 970"/>
                <a:gd name="T52" fmla="*/ 1831 w 2048"/>
                <a:gd name="T53" fmla="*/ 435 h 970"/>
                <a:gd name="T54" fmla="*/ 2048 w 2048"/>
                <a:gd name="T55" fmla="*/ 217 h 970"/>
                <a:gd name="T56" fmla="*/ 1831 w 2048"/>
                <a:gd name="T57" fmla="*/ 0 h 970"/>
                <a:gd name="T58" fmla="*/ 217 w 2048"/>
                <a:gd name="T59" fmla="*/ 880 h 970"/>
                <a:gd name="T60" fmla="*/ 90 w 2048"/>
                <a:gd name="T61" fmla="*/ 753 h 970"/>
                <a:gd name="T62" fmla="*/ 217 w 2048"/>
                <a:gd name="T63" fmla="*/ 625 h 970"/>
                <a:gd name="T64" fmla="*/ 345 w 2048"/>
                <a:gd name="T65" fmla="*/ 753 h 970"/>
                <a:gd name="T66" fmla="*/ 217 w 2048"/>
                <a:gd name="T67" fmla="*/ 880 h 970"/>
                <a:gd name="T68" fmla="*/ 753 w 2048"/>
                <a:gd name="T69" fmla="*/ 345 h 970"/>
                <a:gd name="T70" fmla="*/ 626 w 2048"/>
                <a:gd name="T71" fmla="*/ 217 h 970"/>
                <a:gd name="T72" fmla="*/ 753 w 2048"/>
                <a:gd name="T73" fmla="*/ 90 h 970"/>
                <a:gd name="T74" fmla="*/ 881 w 2048"/>
                <a:gd name="T75" fmla="*/ 217 h 970"/>
                <a:gd name="T76" fmla="*/ 753 w 2048"/>
                <a:gd name="T77" fmla="*/ 345 h 970"/>
                <a:gd name="T78" fmla="*/ 1295 w 2048"/>
                <a:gd name="T79" fmla="*/ 880 h 970"/>
                <a:gd name="T80" fmla="*/ 1167 w 2048"/>
                <a:gd name="T81" fmla="*/ 753 h 970"/>
                <a:gd name="T82" fmla="*/ 1295 w 2048"/>
                <a:gd name="T83" fmla="*/ 625 h 970"/>
                <a:gd name="T84" fmla="*/ 1422 w 2048"/>
                <a:gd name="T85" fmla="*/ 753 h 970"/>
                <a:gd name="T86" fmla="*/ 1295 w 2048"/>
                <a:gd name="T87" fmla="*/ 880 h 970"/>
                <a:gd name="T88" fmla="*/ 1831 w 2048"/>
                <a:gd name="T89" fmla="*/ 345 h 970"/>
                <a:gd name="T90" fmla="*/ 1703 w 2048"/>
                <a:gd name="T91" fmla="*/ 217 h 970"/>
                <a:gd name="T92" fmla="*/ 1831 w 2048"/>
                <a:gd name="T93" fmla="*/ 90 h 970"/>
                <a:gd name="T94" fmla="*/ 1958 w 2048"/>
                <a:gd name="T95" fmla="*/ 217 h 970"/>
                <a:gd name="T96" fmla="*/ 1831 w 2048"/>
                <a:gd name="T97" fmla="*/ 345 h 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048" h="970">
                  <a:moveTo>
                    <a:pt x="1831" y="0"/>
                  </a:moveTo>
                  <a:cubicBezTo>
                    <a:pt x="1711" y="0"/>
                    <a:pt x="1613" y="97"/>
                    <a:pt x="1613" y="217"/>
                  </a:cubicBezTo>
                  <a:cubicBezTo>
                    <a:pt x="1613" y="261"/>
                    <a:pt x="1626" y="302"/>
                    <a:pt x="1648" y="336"/>
                  </a:cubicBezTo>
                  <a:cubicBezTo>
                    <a:pt x="1413" y="571"/>
                    <a:pt x="1413" y="571"/>
                    <a:pt x="1413" y="571"/>
                  </a:cubicBezTo>
                  <a:cubicBezTo>
                    <a:pt x="1379" y="548"/>
                    <a:pt x="1339" y="535"/>
                    <a:pt x="1295" y="535"/>
                  </a:cubicBezTo>
                  <a:cubicBezTo>
                    <a:pt x="1250" y="535"/>
                    <a:pt x="1207" y="549"/>
                    <a:pt x="1173" y="573"/>
                  </a:cubicBezTo>
                  <a:cubicBezTo>
                    <a:pt x="935" y="336"/>
                    <a:pt x="935" y="336"/>
                    <a:pt x="935" y="336"/>
                  </a:cubicBezTo>
                  <a:cubicBezTo>
                    <a:pt x="958" y="302"/>
                    <a:pt x="971" y="261"/>
                    <a:pt x="971" y="217"/>
                  </a:cubicBezTo>
                  <a:cubicBezTo>
                    <a:pt x="971" y="97"/>
                    <a:pt x="873" y="0"/>
                    <a:pt x="753" y="0"/>
                  </a:cubicBezTo>
                  <a:cubicBezTo>
                    <a:pt x="633" y="0"/>
                    <a:pt x="536" y="97"/>
                    <a:pt x="536" y="217"/>
                  </a:cubicBezTo>
                  <a:cubicBezTo>
                    <a:pt x="536" y="261"/>
                    <a:pt x="549" y="302"/>
                    <a:pt x="571" y="336"/>
                  </a:cubicBezTo>
                  <a:cubicBezTo>
                    <a:pt x="336" y="571"/>
                    <a:pt x="336" y="571"/>
                    <a:pt x="336" y="571"/>
                  </a:cubicBezTo>
                  <a:cubicBezTo>
                    <a:pt x="302" y="548"/>
                    <a:pt x="261" y="535"/>
                    <a:pt x="217" y="535"/>
                  </a:cubicBezTo>
                  <a:cubicBezTo>
                    <a:pt x="98" y="535"/>
                    <a:pt x="0" y="633"/>
                    <a:pt x="0" y="753"/>
                  </a:cubicBezTo>
                  <a:cubicBezTo>
                    <a:pt x="0" y="873"/>
                    <a:pt x="98" y="970"/>
                    <a:pt x="217" y="970"/>
                  </a:cubicBezTo>
                  <a:cubicBezTo>
                    <a:pt x="337" y="970"/>
                    <a:pt x="435" y="873"/>
                    <a:pt x="435" y="753"/>
                  </a:cubicBezTo>
                  <a:cubicBezTo>
                    <a:pt x="435" y="709"/>
                    <a:pt x="422" y="668"/>
                    <a:pt x="400" y="634"/>
                  </a:cubicBezTo>
                  <a:cubicBezTo>
                    <a:pt x="635" y="399"/>
                    <a:pt x="635" y="399"/>
                    <a:pt x="635" y="399"/>
                  </a:cubicBezTo>
                  <a:cubicBezTo>
                    <a:pt x="669" y="422"/>
                    <a:pt x="709" y="435"/>
                    <a:pt x="753" y="435"/>
                  </a:cubicBezTo>
                  <a:cubicBezTo>
                    <a:pt x="797" y="435"/>
                    <a:pt x="838" y="422"/>
                    <a:pt x="872" y="399"/>
                  </a:cubicBezTo>
                  <a:cubicBezTo>
                    <a:pt x="1110" y="638"/>
                    <a:pt x="1110" y="638"/>
                    <a:pt x="1110" y="638"/>
                  </a:cubicBezTo>
                  <a:cubicBezTo>
                    <a:pt x="1090" y="671"/>
                    <a:pt x="1077" y="711"/>
                    <a:pt x="1077" y="753"/>
                  </a:cubicBezTo>
                  <a:cubicBezTo>
                    <a:pt x="1077" y="873"/>
                    <a:pt x="1175" y="970"/>
                    <a:pt x="1295" y="970"/>
                  </a:cubicBezTo>
                  <a:cubicBezTo>
                    <a:pt x="1415" y="970"/>
                    <a:pt x="1512" y="873"/>
                    <a:pt x="1512" y="753"/>
                  </a:cubicBezTo>
                  <a:cubicBezTo>
                    <a:pt x="1512" y="709"/>
                    <a:pt x="1499" y="668"/>
                    <a:pt x="1477" y="634"/>
                  </a:cubicBezTo>
                  <a:cubicBezTo>
                    <a:pt x="1712" y="399"/>
                    <a:pt x="1712" y="399"/>
                    <a:pt x="1712" y="399"/>
                  </a:cubicBezTo>
                  <a:cubicBezTo>
                    <a:pt x="1746" y="422"/>
                    <a:pt x="1787" y="435"/>
                    <a:pt x="1831" y="435"/>
                  </a:cubicBezTo>
                  <a:cubicBezTo>
                    <a:pt x="1950" y="435"/>
                    <a:pt x="2048" y="337"/>
                    <a:pt x="2048" y="217"/>
                  </a:cubicBezTo>
                  <a:cubicBezTo>
                    <a:pt x="2048" y="97"/>
                    <a:pt x="1950" y="0"/>
                    <a:pt x="1831" y="0"/>
                  </a:cubicBezTo>
                  <a:close/>
                  <a:moveTo>
                    <a:pt x="217" y="880"/>
                  </a:moveTo>
                  <a:cubicBezTo>
                    <a:pt x="147" y="880"/>
                    <a:pt x="90" y="823"/>
                    <a:pt x="90" y="753"/>
                  </a:cubicBezTo>
                  <a:cubicBezTo>
                    <a:pt x="90" y="682"/>
                    <a:pt x="147" y="625"/>
                    <a:pt x="217" y="625"/>
                  </a:cubicBezTo>
                  <a:cubicBezTo>
                    <a:pt x="288" y="625"/>
                    <a:pt x="345" y="682"/>
                    <a:pt x="345" y="753"/>
                  </a:cubicBezTo>
                  <a:cubicBezTo>
                    <a:pt x="345" y="823"/>
                    <a:pt x="288" y="880"/>
                    <a:pt x="217" y="880"/>
                  </a:cubicBezTo>
                  <a:close/>
                  <a:moveTo>
                    <a:pt x="753" y="345"/>
                  </a:moveTo>
                  <a:cubicBezTo>
                    <a:pt x="683" y="345"/>
                    <a:pt x="626" y="288"/>
                    <a:pt x="626" y="217"/>
                  </a:cubicBezTo>
                  <a:cubicBezTo>
                    <a:pt x="626" y="147"/>
                    <a:pt x="683" y="90"/>
                    <a:pt x="753" y="90"/>
                  </a:cubicBezTo>
                  <a:cubicBezTo>
                    <a:pt x="823" y="90"/>
                    <a:pt x="881" y="147"/>
                    <a:pt x="881" y="217"/>
                  </a:cubicBezTo>
                  <a:cubicBezTo>
                    <a:pt x="881" y="288"/>
                    <a:pt x="823" y="345"/>
                    <a:pt x="753" y="345"/>
                  </a:cubicBezTo>
                  <a:close/>
                  <a:moveTo>
                    <a:pt x="1295" y="880"/>
                  </a:moveTo>
                  <a:cubicBezTo>
                    <a:pt x="1225" y="880"/>
                    <a:pt x="1167" y="823"/>
                    <a:pt x="1167" y="753"/>
                  </a:cubicBezTo>
                  <a:cubicBezTo>
                    <a:pt x="1167" y="682"/>
                    <a:pt x="1225" y="625"/>
                    <a:pt x="1295" y="625"/>
                  </a:cubicBezTo>
                  <a:cubicBezTo>
                    <a:pt x="1365" y="625"/>
                    <a:pt x="1422" y="682"/>
                    <a:pt x="1422" y="753"/>
                  </a:cubicBezTo>
                  <a:cubicBezTo>
                    <a:pt x="1422" y="823"/>
                    <a:pt x="1365" y="880"/>
                    <a:pt x="1295" y="880"/>
                  </a:cubicBezTo>
                  <a:close/>
                  <a:moveTo>
                    <a:pt x="1831" y="345"/>
                  </a:moveTo>
                  <a:cubicBezTo>
                    <a:pt x="1760" y="345"/>
                    <a:pt x="1703" y="288"/>
                    <a:pt x="1703" y="217"/>
                  </a:cubicBezTo>
                  <a:cubicBezTo>
                    <a:pt x="1703" y="147"/>
                    <a:pt x="1760" y="90"/>
                    <a:pt x="1831" y="90"/>
                  </a:cubicBezTo>
                  <a:cubicBezTo>
                    <a:pt x="1901" y="90"/>
                    <a:pt x="1958" y="147"/>
                    <a:pt x="1958" y="217"/>
                  </a:cubicBezTo>
                  <a:cubicBezTo>
                    <a:pt x="1958" y="288"/>
                    <a:pt x="1901" y="345"/>
                    <a:pt x="1831" y="3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dirty="0"/>
            </a:p>
          </p:txBody>
        </p:sp>
        <p:sp>
          <p:nvSpPr>
            <p:cNvPr id="89" name="Forma libre 6"/>
            <p:cNvSpPr>
              <a:spLocks/>
            </p:cNvSpPr>
            <p:nvPr/>
          </p:nvSpPr>
          <p:spPr bwMode="auto">
            <a:xfrm>
              <a:off x="4752975" y="2598738"/>
              <a:ext cx="176213" cy="174625"/>
            </a:xfrm>
            <a:custGeom>
              <a:avLst/>
              <a:gdLst>
                <a:gd name="T0" fmla="*/ 172 w 190"/>
                <a:gd name="T1" fmla="*/ 18 h 186"/>
                <a:gd name="T2" fmla="*/ 109 w 190"/>
                <a:gd name="T3" fmla="*/ 18 h 186"/>
                <a:gd name="T4" fmla="*/ 17 w 190"/>
                <a:gd name="T5" fmla="*/ 109 h 186"/>
                <a:gd name="T6" fmla="*/ 17 w 190"/>
                <a:gd name="T7" fmla="*/ 173 h 186"/>
                <a:gd name="T8" fmla="*/ 49 w 190"/>
                <a:gd name="T9" fmla="*/ 186 h 186"/>
                <a:gd name="T10" fmla="*/ 81 w 190"/>
                <a:gd name="T11" fmla="*/ 173 h 186"/>
                <a:gd name="T12" fmla="*/ 172 w 190"/>
                <a:gd name="T13" fmla="*/ 81 h 186"/>
                <a:gd name="T14" fmla="*/ 172 w 190"/>
                <a:gd name="T15" fmla="*/ 1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86">
                  <a:moveTo>
                    <a:pt x="172" y="18"/>
                  </a:moveTo>
                  <a:cubicBezTo>
                    <a:pt x="155" y="0"/>
                    <a:pt x="126" y="0"/>
                    <a:pt x="109" y="18"/>
                  </a:cubicBezTo>
                  <a:cubicBezTo>
                    <a:pt x="17" y="109"/>
                    <a:pt x="17" y="109"/>
                    <a:pt x="17" y="109"/>
                  </a:cubicBezTo>
                  <a:cubicBezTo>
                    <a:pt x="0" y="127"/>
                    <a:pt x="0" y="155"/>
                    <a:pt x="17" y="173"/>
                  </a:cubicBezTo>
                  <a:cubicBezTo>
                    <a:pt x="26" y="182"/>
                    <a:pt x="37" y="186"/>
                    <a:pt x="49" y="186"/>
                  </a:cubicBezTo>
                  <a:cubicBezTo>
                    <a:pt x="60" y="186"/>
                    <a:pt x="72" y="182"/>
                    <a:pt x="81" y="173"/>
                  </a:cubicBezTo>
                  <a:cubicBezTo>
                    <a:pt x="172" y="81"/>
                    <a:pt x="172" y="81"/>
                    <a:pt x="172" y="81"/>
                  </a:cubicBezTo>
                  <a:cubicBezTo>
                    <a:pt x="190" y="64"/>
                    <a:pt x="190" y="35"/>
                    <a:pt x="172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dirty="0"/>
            </a:p>
          </p:txBody>
        </p:sp>
        <p:sp>
          <p:nvSpPr>
            <p:cNvPr id="90" name="Forma libre 7"/>
            <p:cNvSpPr>
              <a:spLocks/>
            </p:cNvSpPr>
            <p:nvPr/>
          </p:nvSpPr>
          <p:spPr bwMode="auto">
            <a:xfrm>
              <a:off x="5486400" y="2330451"/>
              <a:ext cx="177800" cy="174625"/>
            </a:xfrm>
            <a:custGeom>
              <a:avLst/>
              <a:gdLst>
                <a:gd name="T0" fmla="*/ 173 w 190"/>
                <a:gd name="T1" fmla="*/ 18 h 186"/>
                <a:gd name="T2" fmla="*/ 109 w 190"/>
                <a:gd name="T3" fmla="*/ 18 h 186"/>
                <a:gd name="T4" fmla="*/ 18 w 190"/>
                <a:gd name="T5" fmla="*/ 109 h 186"/>
                <a:gd name="T6" fmla="*/ 18 w 190"/>
                <a:gd name="T7" fmla="*/ 173 h 186"/>
                <a:gd name="T8" fmla="*/ 50 w 190"/>
                <a:gd name="T9" fmla="*/ 186 h 186"/>
                <a:gd name="T10" fmla="*/ 81 w 190"/>
                <a:gd name="T11" fmla="*/ 173 h 186"/>
                <a:gd name="T12" fmla="*/ 173 w 190"/>
                <a:gd name="T13" fmla="*/ 81 h 186"/>
                <a:gd name="T14" fmla="*/ 173 w 190"/>
                <a:gd name="T15" fmla="*/ 1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86">
                  <a:moveTo>
                    <a:pt x="173" y="18"/>
                  </a:moveTo>
                  <a:cubicBezTo>
                    <a:pt x="155" y="0"/>
                    <a:pt x="127" y="0"/>
                    <a:pt x="109" y="18"/>
                  </a:cubicBezTo>
                  <a:cubicBezTo>
                    <a:pt x="18" y="109"/>
                    <a:pt x="18" y="109"/>
                    <a:pt x="18" y="109"/>
                  </a:cubicBezTo>
                  <a:cubicBezTo>
                    <a:pt x="0" y="127"/>
                    <a:pt x="0" y="155"/>
                    <a:pt x="18" y="173"/>
                  </a:cubicBezTo>
                  <a:cubicBezTo>
                    <a:pt x="27" y="182"/>
                    <a:pt x="38" y="186"/>
                    <a:pt x="50" y="186"/>
                  </a:cubicBezTo>
                  <a:cubicBezTo>
                    <a:pt x="61" y="186"/>
                    <a:pt x="73" y="181"/>
                    <a:pt x="81" y="173"/>
                  </a:cubicBezTo>
                  <a:cubicBezTo>
                    <a:pt x="173" y="81"/>
                    <a:pt x="173" y="81"/>
                    <a:pt x="173" y="81"/>
                  </a:cubicBezTo>
                  <a:cubicBezTo>
                    <a:pt x="190" y="64"/>
                    <a:pt x="190" y="35"/>
                    <a:pt x="173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dirty="0"/>
            </a:p>
          </p:txBody>
        </p:sp>
      </p:grpSp>
      <p:sp>
        <p:nvSpPr>
          <p:cNvPr id="111" name="Cuadro de texto 110"/>
          <p:cNvSpPr txBox="1"/>
          <p:nvPr/>
        </p:nvSpPr>
        <p:spPr>
          <a:xfrm>
            <a:off x="9803715" y="1110054"/>
            <a:ext cx="944930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rtl="0"/>
            <a:r>
              <a:rPr lang="es-ES" sz="3200" dirty="0">
                <a:solidFill>
                  <a:schemeClr val="bg1"/>
                </a:solidFill>
                <a:latin typeface="+mj-lt"/>
              </a:rPr>
              <a:t>73 %</a:t>
            </a:r>
          </a:p>
        </p:txBody>
      </p:sp>
      <p:sp>
        <p:nvSpPr>
          <p:cNvPr id="40" name="Cuadro de texto 39">
            <a:extLst>
              <a:ext uri="{FF2B5EF4-FFF2-40B4-BE49-F238E27FC236}">
                <a16:creationId xmlns:a16="http://schemas.microsoft.com/office/drawing/2014/main" id="{FFAEF1C8-817C-4EBC-A4FB-3ED2DB7FCBF8}"/>
              </a:ext>
            </a:extLst>
          </p:cNvPr>
          <p:cNvSpPr txBox="1"/>
          <p:nvPr/>
        </p:nvSpPr>
        <p:spPr>
          <a:xfrm>
            <a:off x="2714800" y="197448"/>
            <a:ext cx="7232140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rtl="0">
              <a:tabLst>
                <a:tab pos="347663" algn="l"/>
              </a:tabLst>
            </a:pPr>
            <a:r>
              <a:rPr lang="es-ES" sz="3200" b="1" dirty="0">
                <a:solidFill>
                  <a:srgbClr val="30353F"/>
                </a:solidFill>
                <a:latin typeface="+mj-lt"/>
              </a:rPr>
              <a:t>EDA – ANÁLISIS UNIVARIADO</a:t>
            </a:r>
          </a:p>
        </p:txBody>
      </p:sp>
      <p:sp>
        <p:nvSpPr>
          <p:cNvPr id="2" name="Título 1" hidden="1">
            <a:extLst>
              <a:ext uri="{FF2B5EF4-FFF2-40B4-BE49-F238E27FC236}">
                <a16:creationId xmlns:a16="http://schemas.microsoft.com/office/drawing/2014/main" id="{8BD7D413-936A-4A2D-83E0-6714C8DB0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dirty="0"/>
              <a:t>Diapositiva 4</a:t>
            </a:r>
          </a:p>
        </p:txBody>
      </p:sp>
      <p:sp>
        <p:nvSpPr>
          <p:cNvPr id="6" name="Cuadro de texto 39">
            <a:extLst>
              <a:ext uri="{FF2B5EF4-FFF2-40B4-BE49-F238E27FC236}">
                <a16:creationId xmlns:a16="http://schemas.microsoft.com/office/drawing/2014/main" id="{A70B4DB7-2E4E-0FC8-F876-EF1CBEEFE904}"/>
              </a:ext>
            </a:extLst>
          </p:cNvPr>
          <p:cNvSpPr txBox="1"/>
          <p:nvPr/>
        </p:nvSpPr>
        <p:spPr>
          <a:xfrm>
            <a:off x="225074" y="6527346"/>
            <a:ext cx="2072683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>
              <a:defRPr sz="1400">
                <a:solidFill>
                  <a:srgbClr val="30353F"/>
                </a:solidFill>
              </a:defRPr>
            </a:lvl1pPr>
          </a:lstStyle>
          <a:p>
            <a:pPr rtl="0"/>
            <a:r>
              <a:rPr lang="es-ES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Coderhouse</a:t>
            </a:r>
            <a:r>
              <a:rPr lang="es-E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– Data </a:t>
            </a:r>
            <a:r>
              <a:rPr lang="es-ES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Science</a:t>
            </a:r>
            <a:endParaRPr lang="es-E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613FD0A0-E1FD-69E4-EB7F-1672D2CED5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839405" y="969860"/>
            <a:ext cx="2864928" cy="746432"/>
          </a:xfrm>
          <a:prstGeom prst="rect">
            <a:avLst/>
          </a:prstGeom>
          <a:gradFill flip="none" rotWithShape="1">
            <a:gsLst>
              <a:gs pos="100000">
                <a:schemeClr val="bg1"/>
              </a:gs>
              <a:gs pos="96000">
                <a:srgbClr val="515A6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sz="1600" dirty="0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1BD9D383-A2A5-6223-A53B-52F70E14FC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507673" y="995561"/>
            <a:ext cx="746432" cy="746432"/>
          </a:xfrm>
          <a:prstGeom prst="ellipse">
            <a:avLst/>
          </a:prstGeom>
          <a:solidFill>
            <a:srgbClr val="30353F"/>
          </a:solidFill>
          <a:ln w="254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18" name="Cuadro de texto 107">
            <a:extLst>
              <a:ext uri="{FF2B5EF4-FFF2-40B4-BE49-F238E27FC236}">
                <a16:creationId xmlns:a16="http://schemas.microsoft.com/office/drawing/2014/main" id="{D7009053-0F06-A815-574D-B4BCA3E9824F}"/>
              </a:ext>
            </a:extLst>
          </p:cNvPr>
          <p:cNvSpPr txBox="1"/>
          <p:nvPr/>
        </p:nvSpPr>
        <p:spPr>
          <a:xfrm>
            <a:off x="8367725" y="1081407"/>
            <a:ext cx="2468423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s-ES" sz="1600" dirty="0">
                <a:solidFill>
                  <a:schemeClr val="bg1"/>
                </a:solidFill>
                <a:latin typeface="Roboto" panose="02000000000000000000" pitchFamily="2" charset="0"/>
              </a:rPr>
              <a:t>Distribución de tipos de trabajo</a:t>
            </a:r>
            <a:endParaRPr lang="es-ES" sz="1400" dirty="0">
              <a:solidFill>
                <a:schemeClr val="bg1"/>
              </a:solidFill>
            </a:endParaRPr>
          </a:p>
        </p:txBody>
      </p:sp>
      <p:grpSp>
        <p:nvGrpSpPr>
          <p:cNvPr id="23" name="Grupo 22" descr="Icono de un gráfico. ">
            <a:extLst>
              <a:ext uri="{FF2B5EF4-FFF2-40B4-BE49-F238E27FC236}">
                <a16:creationId xmlns:a16="http://schemas.microsoft.com/office/drawing/2014/main" id="{4B5AAA4F-7C45-CD30-05D0-7C96E1659E97}"/>
              </a:ext>
            </a:extLst>
          </p:cNvPr>
          <p:cNvGrpSpPr/>
          <p:nvPr/>
        </p:nvGrpSpPr>
        <p:grpSpPr>
          <a:xfrm>
            <a:off x="1531199" y="1297187"/>
            <a:ext cx="392258" cy="186494"/>
            <a:chOff x="4254500" y="2100263"/>
            <a:chExt cx="1906588" cy="906463"/>
          </a:xfrm>
        </p:grpSpPr>
        <p:sp>
          <p:nvSpPr>
            <p:cNvPr id="24" name="Forma libre 5">
              <a:extLst>
                <a:ext uri="{FF2B5EF4-FFF2-40B4-BE49-F238E27FC236}">
                  <a16:creationId xmlns:a16="http://schemas.microsoft.com/office/drawing/2014/main" id="{97E5D1D4-46B3-B414-C08B-708E8A96499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4500" y="2100263"/>
              <a:ext cx="1906588" cy="906463"/>
            </a:xfrm>
            <a:custGeom>
              <a:avLst/>
              <a:gdLst>
                <a:gd name="T0" fmla="*/ 1831 w 2048"/>
                <a:gd name="T1" fmla="*/ 0 h 970"/>
                <a:gd name="T2" fmla="*/ 1613 w 2048"/>
                <a:gd name="T3" fmla="*/ 217 h 970"/>
                <a:gd name="T4" fmla="*/ 1648 w 2048"/>
                <a:gd name="T5" fmla="*/ 336 h 970"/>
                <a:gd name="T6" fmla="*/ 1413 w 2048"/>
                <a:gd name="T7" fmla="*/ 571 h 970"/>
                <a:gd name="T8" fmla="*/ 1295 w 2048"/>
                <a:gd name="T9" fmla="*/ 535 h 970"/>
                <a:gd name="T10" fmla="*/ 1173 w 2048"/>
                <a:gd name="T11" fmla="*/ 573 h 970"/>
                <a:gd name="T12" fmla="*/ 935 w 2048"/>
                <a:gd name="T13" fmla="*/ 336 h 970"/>
                <a:gd name="T14" fmla="*/ 971 w 2048"/>
                <a:gd name="T15" fmla="*/ 217 h 970"/>
                <a:gd name="T16" fmla="*/ 753 w 2048"/>
                <a:gd name="T17" fmla="*/ 0 h 970"/>
                <a:gd name="T18" fmla="*/ 536 w 2048"/>
                <a:gd name="T19" fmla="*/ 217 h 970"/>
                <a:gd name="T20" fmla="*/ 571 w 2048"/>
                <a:gd name="T21" fmla="*/ 336 h 970"/>
                <a:gd name="T22" fmla="*/ 336 w 2048"/>
                <a:gd name="T23" fmla="*/ 571 h 970"/>
                <a:gd name="T24" fmla="*/ 217 w 2048"/>
                <a:gd name="T25" fmla="*/ 535 h 970"/>
                <a:gd name="T26" fmla="*/ 0 w 2048"/>
                <a:gd name="T27" fmla="*/ 753 h 970"/>
                <a:gd name="T28" fmla="*/ 217 w 2048"/>
                <a:gd name="T29" fmla="*/ 970 h 970"/>
                <a:gd name="T30" fmla="*/ 435 w 2048"/>
                <a:gd name="T31" fmla="*/ 753 h 970"/>
                <a:gd name="T32" fmla="*/ 400 w 2048"/>
                <a:gd name="T33" fmla="*/ 634 h 970"/>
                <a:gd name="T34" fmla="*/ 635 w 2048"/>
                <a:gd name="T35" fmla="*/ 399 h 970"/>
                <a:gd name="T36" fmla="*/ 753 w 2048"/>
                <a:gd name="T37" fmla="*/ 435 h 970"/>
                <a:gd name="T38" fmla="*/ 872 w 2048"/>
                <a:gd name="T39" fmla="*/ 399 h 970"/>
                <a:gd name="T40" fmla="*/ 1110 w 2048"/>
                <a:gd name="T41" fmla="*/ 638 h 970"/>
                <a:gd name="T42" fmla="*/ 1077 w 2048"/>
                <a:gd name="T43" fmla="*/ 753 h 970"/>
                <a:gd name="T44" fmla="*/ 1295 w 2048"/>
                <a:gd name="T45" fmla="*/ 970 h 970"/>
                <a:gd name="T46" fmla="*/ 1512 w 2048"/>
                <a:gd name="T47" fmla="*/ 753 h 970"/>
                <a:gd name="T48" fmla="*/ 1477 w 2048"/>
                <a:gd name="T49" fmla="*/ 634 h 970"/>
                <a:gd name="T50" fmla="*/ 1712 w 2048"/>
                <a:gd name="T51" fmla="*/ 399 h 970"/>
                <a:gd name="T52" fmla="*/ 1831 w 2048"/>
                <a:gd name="T53" fmla="*/ 435 h 970"/>
                <a:gd name="T54" fmla="*/ 2048 w 2048"/>
                <a:gd name="T55" fmla="*/ 217 h 970"/>
                <a:gd name="T56" fmla="*/ 1831 w 2048"/>
                <a:gd name="T57" fmla="*/ 0 h 970"/>
                <a:gd name="T58" fmla="*/ 217 w 2048"/>
                <a:gd name="T59" fmla="*/ 880 h 970"/>
                <a:gd name="T60" fmla="*/ 90 w 2048"/>
                <a:gd name="T61" fmla="*/ 753 h 970"/>
                <a:gd name="T62" fmla="*/ 217 w 2048"/>
                <a:gd name="T63" fmla="*/ 625 h 970"/>
                <a:gd name="T64" fmla="*/ 345 w 2048"/>
                <a:gd name="T65" fmla="*/ 753 h 970"/>
                <a:gd name="T66" fmla="*/ 217 w 2048"/>
                <a:gd name="T67" fmla="*/ 880 h 970"/>
                <a:gd name="T68" fmla="*/ 753 w 2048"/>
                <a:gd name="T69" fmla="*/ 345 h 970"/>
                <a:gd name="T70" fmla="*/ 626 w 2048"/>
                <a:gd name="T71" fmla="*/ 217 h 970"/>
                <a:gd name="T72" fmla="*/ 753 w 2048"/>
                <a:gd name="T73" fmla="*/ 90 h 970"/>
                <a:gd name="T74" fmla="*/ 881 w 2048"/>
                <a:gd name="T75" fmla="*/ 217 h 970"/>
                <a:gd name="T76" fmla="*/ 753 w 2048"/>
                <a:gd name="T77" fmla="*/ 345 h 970"/>
                <a:gd name="T78" fmla="*/ 1295 w 2048"/>
                <a:gd name="T79" fmla="*/ 880 h 970"/>
                <a:gd name="T80" fmla="*/ 1167 w 2048"/>
                <a:gd name="T81" fmla="*/ 753 h 970"/>
                <a:gd name="T82" fmla="*/ 1295 w 2048"/>
                <a:gd name="T83" fmla="*/ 625 h 970"/>
                <a:gd name="T84" fmla="*/ 1422 w 2048"/>
                <a:gd name="T85" fmla="*/ 753 h 970"/>
                <a:gd name="T86" fmla="*/ 1295 w 2048"/>
                <a:gd name="T87" fmla="*/ 880 h 970"/>
                <a:gd name="T88" fmla="*/ 1831 w 2048"/>
                <a:gd name="T89" fmla="*/ 345 h 970"/>
                <a:gd name="T90" fmla="*/ 1703 w 2048"/>
                <a:gd name="T91" fmla="*/ 217 h 970"/>
                <a:gd name="T92" fmla="*/ 1831 w 2048"/>
                <a:gd name="T93" fmla="*/ 90 h 970"/>
                <a:gd name="T94" fmla="*/ 1958 w 2048"/>
                <a:gd name="T95" fmla="*/ 217 h 970"/>
                <a:gd name="T96" fmla="*/ 1831 w 2048"/>
                <a:gd name="T97" fmla="*/ 345 h 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048" h="970">
                  <a:moveTo>
                    <a:pt x="1831" y="0"/>
                  </a:moveTo>
                  <a:cubicBezTo>
                    <a:pt x="1711" y="0"/>
                    <a:pt x="1613" y="97"/>
                    <a:pt x="1613" y="217"/>
                  </a:cubicBezTo>
                  <a:cubicBezTo>
                    <a:pt x="1613" y="261"/>
                    <a:pt x="1626" y="302"/>
                    <a:pt x="1648" y="336"/>
                  </a:cubicBezTo>
                  <a:cubicBezTo>
                    <a:pt x="1413" y="571"/>
                    <a:pt x="1413" y="571"/>
                    <a:pt x="1413" y="571"/>
                  </a:cubicBezTo>
                  <a:cubicBezTo>
                    <a:pt x="1379" y="548"/>
                    <a:pt x="1339" y="535"/>
                    <a:pt x="1295" y="535"/>
                  </a:cubicBezTo>
                  <a:cubicBezTo>
                    <a:pt x="1250" y="535"/>
                    <a:pt x="1207" y="549"/>
                    <a:pt x="1173" y="573"/>
                  </a:cubicBezTo>
                  <a:cubicBezTo>
                    <a:pt x="935" y="336"/>
                    <a:pt x="935" y="336"/>
                    <a:pt x="935" y="336"/>
                  </a:cubicBezTo>
                  <a:cubicBezTo>
                    <a:pt x="958" y="302"/>
                    <a:pt x="971" y="261"/>
                    <a:pt x="971" y="217"/>
                  </a:cubicBezTo>
                  <a:cubicBezTo>
                    <a:pt x="971" y="97"/>
                    <a:pt x="873" y="0"/>
                    <a:pt x="753" y="0"/>
                  </a:cubicBezTo>
                  <a:cubicBezTo>
                    <a:pt x="633" y="0"/>
                    <a:pt x="536" y="97"/>
                    <a:pt x="536" y="217"/>
                  </a:cubicBezTo>
                  <a:cubicBezTo>
                    <a:pt x="536" y="261"/>
                    <a:pt x="549" y="302"/>
                    <a:pt x="571" y="336"/>
                  </a:cubicBezTo>
                  <a:cubicBezTo>
                    <a:pt x="336" y="571"/>
                    <a:pt x="336" y="571"/>
                    <a:pt x="336" y="571"/>
                  </a:cubicBezTo>
                  <a:cubicBezTo>
                    <a:pt x="302" y="548"/>
                    <a:pt x="261" y="535"/>
                    <a:pt x="217" y="535"/>
                  </a:cubicBezTo>
                  <a:cubicBezTo>
                    <a:pt x="98" y="535"/>
                    <a:pt x="0" y="633"/>
                    <a:pt x="0" y="753"/>
                  </a:cubicBezTo>
                  <a:cubicBezTo>
                    <a:pt x="0" y="873"/>
                    <a:pt x="98" y="970"/>
                    <a:pt x="217" y="970"/>
                  </a:cubicBezTo>
                  <a:cubicBezTo>
                    <a:pt x="337" y="970"/>
                    <a:pt x="435" y="873"/>
                    <a:pt x="435" y="753"/>
                  </a:cubicBezTo>
                  <a:cubicBezTo>
                    <a:pt x="435" y="709"/>
                    <a:pt x="422" y="668"/>
                    <a:pt x="400" y="634"/>
                  </a:cubicBezTo>
                  <a:cubicBezTo>
                    <a:pt x="635" y="399"/>
                    <a:pt x="635" y="399"/>
                    <a:pt x="635" y="399"/>
                  </a:cubicBezTo>
                  <a:cubicBezTo>
                    <a:pt x="669" y="422"/>
                    <a:pt x="709" y="435"/>
                    <a:pt x="753" y="435"/>
                  </a:cubicBezTo>
                  <a:cubicBezTo>
                    <a:pt x="797" y="435"/>
                    <a:pt x="838" y="422"/>
                    <a:pt x="872" y="399"/>
                  </a:cubicBezTo>
                  <a:cubicBezTo>
                    <a:pt x="1110" y="638"/>
                    <a:pt x="1110" y="638"/>
                    <a:pt x="1110" y="638"/>
                  </a:cubicBezTo>
                  <a:cubicBezTo>
                    <a:pt x="1090" y="671"/>
                    <a:pt x="1077" y="711"/>
                    <a:pt x="1077" y="753"/>
                  </a:cubicBezTo>
                  <a:cubicBezTo>
                    <a:pt x="1077" y="873"/>
                    <a:pt x="1175" y="970"/>
                    <a:pt x="1295" y="970"/>
                  </a:cubicBezTo>
                  <a:cubicBezTo>
                    <a:pt x="1415" y="970"/>
                    <a:pt x="1512" y="873"/>
                    <a:pt x="1512" y="753"/>
                  </a:cubicBezTo>
                  <a:cubicBezTo>
                    <a:pt x="1512" y="709"/>
                    <a:pt x="1499" y="668"/>
                    <a:pt x="1477" y="634"/>
                  </a:cubicBezTo>
                  <a:cubicBezTo>
                    <a:pt x="1712" y="399"/>
                    <a:pt x="1712" y="399"/>
                    <a:pt x="1712" y="399"/>
                  </a:cubicBezTo>
                  <a:cubicBezTo>
                    <a:pt x="1746" y="422"/>
                    <a:pt x="1787" y="435"/>
                    <a:pt x="1831" y="435"/>
                  </a:cubicBezTo>
                  <a:cubicBezTo>
                    <a:pt x="1950" y="435"/>
                    <a:pt x="2048" y="337"/>
                    <a:pt x="2048" y="217"/>
                  </a:cubicBezTo>
                  <a:cubicBezTo>
                    <a:pt x="2048" y="97"/>
                    <a:pt x="1950" y="0"/>
                    <a:pt x="1831" y="0"/>
                  </a:cubicBezTo>
                  <a:close/>
                  <a:moveTo>
                    <a:pt x="217" y="880"/>
                  </a:moveTo>
                  <a:cubicBezTo>
                    <a:pt x="147" y="880"/>
                    <a:pt x="90" y="823"/>
                    <a:pt x="90" y="753"/>
                  </a:cubicBezTo>
                  <a:cubicBezTo>
                    <a:pt x="90" y="682"/>
                    <a:pt x="147" y="625"/>
                    <a:pt x="217" y="625"/>
                  </a:cubicBezTo>
                  <a:cubicBezTo>
                    <a:pt x="288" y="625"/>
                    <a:pt x="345" y="682"/>
                    <a:pt x="345" y="753"/>
                  </a:cubicBezTo>
                  <a:cubicBezTo>
                    <a:pt x="345" y="823"/>
                    <a:pt x="288" y="880"/>
                    <a:pt x="217" y="880"/>
                  </a:cubicBezTo>
                  <a:close/>
                  <a:moveTo>
                    <a:pt x="753" y="345"/>
                  </a:moveTo>
                  <a:cubicBezTo>
                    <a:pt x="683" y="345"/>
                    <a:pt x="626" y="288"/>
                    <a:pt x="626" y="217"/>
                  </a:cubicBezTo>
                  <a:cubicBezTo>
                    <a:pt x="626" y="147"/>
                    <a:pt x="683" y="90"/>
                    <a:pt x="753" y="90"/>
                  </a:cubicBezTo>
                  <a:cubicBezTo>
                    <a:pt x="823" y="90"/>
                    <a:pt x="881" y="147"/>
                    <a:pt x="881" y="217"/>
                  </a:cubicBezTo>
                  <a:cubicBezTo>
                    <a:pt x="881" y="288"/>
                    <a:pt x="823" y="345"/>
                    <a:pt x="753" y="345"/>
                  </a:cubicBezTo>
                  <a:close/>
                  <a:moveTo>
                    <a:pt x="1295" y="880"/>
                  </a:moveTo>
                  <a:cubicBezTo>
                    <a:pt x="1225" y="880"/>
                    <a:pt x="1167" y="823"/>
                    <a:pt x="1167" y="753"/>
                  </a:cubicBezTo>
                  <a:cubicBezTo>
                    <a:pt x="1167" y="682"/>
                    <a:pt x="1225" y="625"/>
                    <a:pt x="1295" y="625"/>
                  </a:cubicBezTo>
                  <a:cubicBezTo>
                    <a:pt x="1365" y="625"/>
                    <a:pt x="1422" y="682"/>
                    <a:pt x="1422" y="753"/>
                  </a:cubicBezTo>
                  <a:cubicBezTo>
                    <a:pt x="1422" y="823"/>
                    <a:pt x="1365" y="880"/>
                    <a:pt x="1295" y="880"/>
                  </a:cubicBezTo>
                  <a:close/>
                  <a:moveTo>
                    <a:pt x="1831" y="345"/>
                  </a:moveTo>
                  <a:cubicBezTo>
                    <a:pt x="1760" y="345"/>
                    <a:pt x="1703" y="288"/>
                    <a:pt x="1703" y="217"/>
                  </a:cubicBezTo>
                  <a:cubicBezTo>
                    <a:pt x="1703" y="147"/>
                    <a:pt x="1760" y="90"/>
                    <a:pt x="1831" y="90"/>
                  </a:cubicBezTo>
                  <a:cubicBezTo>
                    <a:pt x="1901" y="90"/>
                    <a:pt x="1958" y="147"/>
                    <a:pt x="1958" y="217"/>
                  </a:cubicBezTo>
                  <a:cubicBezTo>
                    <a:pt x="1958" y="288"/>
                    <a:pt x="1901" y="345"/>
                    <a:pt x="1831" y="3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dirty="0"/>
            </a:p>
          </p:txBody>
        </p:sp>
        <p:sp>
          <p:nvSpPr>
            <p:cNvPr id="25" name="Forma libre 6">
              <a:extLst>
                <a:ext uri="{FF2B5EF4-FFF2-40B4-BE49-F238E27FC236}">
                  <a16:creationId xmlns:a16="http://schemas.microsoft.com/office/drawing/2014/main" id="{AB25BD6A-13A5-C18A-4B10-EC9F56C7102C}"/>
                </a:ext>
              </a:extLst>
            </p:cNvPr>
            <p:cNvSpPr>
              <a:spLocks/>
            </p:cNvSpPr>
            <p:nvPr/>
          </p:nvSpPr>
          <p:spPr bwMode="auto">
            <a:xfrm>
              <a:off x="4752975" y="2598738"/>
              <a:ext cx="176213" cy="174625"/>
            </a:xfrm>
            <a:custGeom>
              <a:avLst/>
              <a:gdLst>
                <a:gd name="T0" fmla="*/ 172 w 190"/>
                <a:gd name="T1" fmla="*/ 18 h 186"/>
                <a:gd name="T2" fmla="*/ 109 w 190"/>
                <a:gd name="T3" fmla="*/ 18 h 186"/>
                <a:gd name="T4" fmla="*/ 17 w 190"/>
                <a:gd name="T5" fmla="*/ 109 h 186"/>
                <a:gd name="T6" fmla="*/ 17 w 190"/>
                <a:gd name="T7" fmla="*/ 173 h 186"/>
                <a:gd name="T8" fmla="*/ 49 w 190"/>
                <a:gd name="T9" fmla="*/ 186 h 186"/>
                <a:gd name="T10" fmla="*/ 81 w 190"/>
                <a:gd name="T11" fmla="*/ 173 h 186"/>
                <a:gd name="T12" fmla="*/ 172 w 190"/>
                <a:gd name="T13" fmla="*/ 81 h 186"/>
                <a:gd name="T14" fmla="*/ 172 w 190"/>
                <a:gd name="T15" fmla="*/ 1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86">
                  <a:moveTo>
                    <a:pt x="172" y="18"/>
                  </a:moveTo>
                  <a:cubicBezTo>
                    <a:pt x="155" y="0"/>
                    <a:pt x="126" y="0"/>
                    <a:pt x="109" y="18"/>
                  </a:cubicBezTo>
                  <a:cubicBezTo>
                    <a:pt x="17" y="109"/>
                    <a:pt x="17" y="109"/>
                    <a:pt x="17" y="109"/>
                  </a:cubicBezTo>
                  <a:cubicBezTo>
                    <a:pt x="0" y="127"/>
                    <a:pt x="0" y="155"/>
                    <a:pt x="17" y="173"/>
                  </a:cubicBezTo>
                  <a:cubicBezTo>
                    <a:pt x="26" y="182"/>
                    <a:pt x="37" y="186"/>
                    <a:pt x="49" y="186"/>
                  </a:cubicBezTo>
                  <a:cubicBezTo>
                    <a:pt x="60" y="186"/>
                    <a:pt x="72" y="182"/>
                    <a:pt x="81" y="173"/>
                  </a:cubicBezTo>
                  <a:cubicBezTo>
                    <a:pt x="172" y="81"/>
                    <a:pt x="172" y="81"/>
                    <a:pt x="172" y="81"/>
                  </a:cubicBezTo>
                  <a:cubicBezTo>
                    <a:pt x="190" y="64"/>
                    <a:pt x="190" y="35"/>
                    <a:pt x="172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dirty="0"/>
            </a:p>
          </p:txBody>
        </p:sp>
        <p:sp>
          <p:nvSpPr>
            <p:cNvPr id="26" name="Forma libre 7">
              <a:extLst>
                <a:ext uri="{FF2B5EF4-FFF2-40B4-BE49-F238E27FC236}">
                  <a16:creationId xmlns:a16="http://schemas.microsoft.com/office/drawing/2014/main" id="{A6505319-4C46-90D1-F1C1-0FE662DD090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86400" y="2330451"/>
              <a:ext cx="177800" cy="174625"/>
            </a:xfrm>
            <a:custGeom>
              <a:avLst/>
              <a:gdLst>
                <a:gd name="T0" fmla="*/ 173 w 190"/>
                <a:gd name="T1" fmla="*/ 18 h 186"/>
                <a:gd name="T2" fmla="*/ 109 w 190"/>
                <a:gd name="T3" fmla="*/ 18 h 186"/>
                <a:gd name="T4" fmla="*/ 18 w 190"/>
                <a:gd name="T5" fmla="*/ 109 h 186"/>
                <a:gd name="T6" fmla="*/ 18 w 190"/>
                <a:gd name="T7" fmla="*/ 173 h 186"/>
                <a:gd name="T8" fmla="*/ 50 w 190"/>
                <a:gd name="T9" fmla="*/ 186 h 186"/>
                <a:gd name="T10" fmla="*/ 81 w 190"/>
                <a:gd name="T11" fmla="*/ 173 h 186"/>
                <a:gd name="T12" fmla="*/ 173 w 190"/>
                <a:gd name="T13" fmla="*/ 81 h 186"/>
                <a:gd name="T14" fmla="*/ 173 w 190"/>
                <a:gd name="T15" fmla="*/ 1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86">
                  <a:moveTo>
                    <a:pt x="173" y="18"/>
                  </a:moveTo>
                  <a:cubicBezTo>
                    <a:pt x="155" y="0"/>
                    <a:pt x="127" y="0"/>
                    <a:pt x="109" y="18"/>
                  </a:cubicBezTo>
                  <a:cubicBezTo>
                    <a:pt x="18" y="109"/>
                    <a:pt x="18" y="109"/>
                    <a:pt x="18" y="109"/>
                  </a:cubicBezTo>
                  <a:cubicBezTo>
                    <a:pt x="0" y="127"/>
                    <a:pt x="0" y="155"/>
                    <a:pt x="18" y="173"/>
                  </a:cubicBezTo>
                  <a:cubicBezTo>
                    <a:pt x="27" y="182"/>
                    <a:pt x="38" y="186"/>
                    <a:pt x="50" y="186"/>
                  </a:cubicBezTo>
                  <a:cubicBezTo>
                    <a:pt x="61" y="186"/>
                    <a:pt x="73" y="181"/>
                    <a:pt x="81" y="173"/>
                  </a:cubicBezTo>
                  <a:cubicBezTo>
                    <a:pt x="173" y="81"/>
                    <a:pt x="173" y="81"/>
                    <a:pt x="173" y="81"/>
                  </a:cubicBezTo>
                  <a:cubicBezTo>
                    <a:pt x="190" y="64"/>
                    <a:pt x="190" y="35"/>
                    <a:pt x="173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dirty="0"/>
            </a:p>
          </p:txBody>
        </p:sp>
      </p:grpSp>
      <p:grpSp>
        <p:nvGrpSpPr>
          <p:cNvPr id="34" name="Grupo 33" descr="Icono de un gráfico. ">
            <a:extLst>
              <a:ext uri="{FF2B5EF4-FFF2-40B4-BE49-F238E27FC236}">
                <a16:creationId xmlns:a16="http://schemas.microsoft.com/office/drawing/2014/main" id="{591F88AE-1E22-EDA1-7897-4D44A2B3DAF9}"/>
              </a:ext>
            </a:extLst>
          </p:cNvPr>
          <p:cNvGrpSpPr/>
          <p:nvPr/>
        </p:nvGrpSpPr>
        <p:grpSpPr>
          <a:xfrm>
            <a:off x="7719759" y="1263515"/>
            <a:ext cx="392258" cy="186494"/>
            <a:chOff x="4254500" y="2100263"/>
            <a:chExt cx="1906588" cy="906463"/>
          </a:xfrm>
        </p:grpSpPr>
        <p:sp>
          <p:nvSpPr>
            <p:cNvPr id="35" name="Forma libre 5">
              <a:extLst>
                <a:ext uri="{FF2B5EF4-FFF2-40B4-BE49-F238E27FC236}">
                  <a16:creationId xmlns:a16="http://schemas.microsoft.com/office/drawing/2014/main" id="{1B3EDF9A-7F4D-7FFA-C425-E9F70E4BBAC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4500" y="2100263"/>
              <a:ext cx="1906588" cy="906463"/>
            </a:xfrm>
            <a:custGeom>
              <a:avLst/>
              <a:gdLst>
                <a:gd name="T0" fmla="*/ 1831 w 2048"/>
                <a:gd name="T1" fmla="*/ 0 h 970"/>
                <a:gd name="T2" fmla="*/ 1613 w 2048"/>
                <a:gd name="T3" fmla="*/ 217 h 970"/>
                <a:gd name="T4" fmla="*/ 1648 w 2048"/>
                <a:gd name="T5" fmla="*/ 336 h 970"/>
                <a:gd name="T6" fmla="*/ 1413 w 2048"/>
                <a:gd name="T7" fmla="*/ 571 h 970"/>
                <a:gd name="T8" fmla="*/ 1295 w 2048"/>
                <a:gd name="T9" fmla="*/ 535 h 970"/>
                <a:gd name="T10" fmla="*/ 1173 w 2048"/>
                <a:gd name="T11" fmla="*/ 573 h 970"/>
                <a:gd name="T12" fmla="*/ 935 w 2048"/>
                <a:gd name="T13" fmla="*/ 336 h 970"/>
                <a:gd name="T14" fmla="*/ 971 w 2048"/>
                <a:gd name="T15" fmla="*/ 217 h 970"/>
                <a:gd name="T16" fmla="*/ 753 w 2048"/>
                <a:gd name="T17" fmla="*/ 0 h 970"/>
                <a:gd name="T18" fmla="*/ 536 w 2048"/>
                <a:gd name="T19" fmla="*/ 217 h 970"/>
                <a:gd name="T20" fmla="*/ 571 w 2048"/>
                <a:gd name="T21" fmla="*/ 336 h 970"/>
                <a:gd name="T22" fmla="*/ 336 w 2048"/>
                <a:gd name="T23" fmla="*/ 571 h 970"/>
                <a:gd name="T24" fmla="*/ 217 w 2048"/>
                <a:gd name="T25" fmla="*/ 535 h 970"/>
                <a:gd name="T26" fmla="*/ 0 w 2048"/>
                <a:gd name="T27" fmla="*/ 753 h 970"/>
                <a:gd name="T28" fmla="*/ 217 w 2048"/>
                <a:gd name="T29" fmla="*/ 970 h 970"/>
                <a:gd name="T30" fmla="*/ 435 w 2048"/>
                <a:gd name="T31" fmla="*/ 753 h 970"/>
                <a:gd name="T32" fmla="*/ 400 w 2048"/>
                <a:gd name="T33" fmla="*/ 634 h 970"/>
                <a:gd name="T34" fmla="*/ 635 w 2048"/>
                <a:gd name="T35" fmla="*/ 399 h 970"/>
                <a:gd name="T36" fmla="*/ 753 w 2048"/>
                <a:gd name="T37" fmla="*/ 435 h 970"/>
                <a:gd name="T38" fmla="*/ 872 w 2048"/>
                <a:gd name="T39" fmla="*/ 399 h 970"/>
                <a:gd name="T40" fmla="*/ 1110 w 2048"/>
                <a:gd name="T41" fmla="*/ 638 h 970"/>
                <a:gd name="T42" fmla="*/ 1077 w 2048"/>
                <a:gd name="T43" fmla="*/ 753 h 970"/>
                <a:gd name="T44" fmla="*/ 1295 w 2048"/>
                <a:gd name="T45" fmla="*/ 970 h 970"/>
                <a:gd name="T46" fmla="*/ 1512 w 2048"/>
                <a:gd name="T47" fmla="*/ 753 h 970"/>
                <a:gd name="T48" fmla="*/ 1477 w 2048"/>
                <a:gd name="T49" fmla="*/ 634 h 970"/>
                <a:gd name="T50" fmla="*/ 1712 w 2048"/>
                <a:gd name="T51" fmla="*/ 399 h 970"/>
                <a:gd name="T52" fmla="*/ 1831 w 2048"/>
                <a:gd name="T53" fmla="*/ 435 h 970"/>
                <a:gd name="T54" fmla="*/ 2048 w 2048"/>
                <a:gd name="T55" fmla="*/ 217 h 970"/>
                <a:gd name="T56" fmla="*/ 1831 w 2048"/>
                <a:gd name="T57" fmla="*/ 0 h 970"/>
                <a:gd name="T58" fmla="*/ 217 w 2048"/>
                <a:gd name="T59" fmla="*/ 880 h 970"/>
                <a:gd name="T60" fmla="*/ 90 w 2048"/>
                <a:gd name="T61" fmla="*/ 753 h 970"/>
                <a:gd name="T62" fmla="*/ 217 w 2048"/>
                <a:gd name="T63" fmla="*/ 625 h 970"/>
                <a:gd name="T64" fmla="*/ 345 w 2048"/>
                <a:gd name="T65" fmla="*/ 753 h 970"/>
                <a:gd name="T66" fmla="*/ 217 w 2048"/>
                <a:gd name="T67" fmla="*/ 880 h 970"/>
                <a:gd name="T68" fmla="*/ 753 w 2048"/>
                <a:gd name="T69" fmla="*/ 345 h 970"/>
                <a:gd name="T70" fmla="*/ 626 w 2048"/>
                <a:gd name="T71" fmla="*/ 217 h 970"/>
                <a:gd name="T72" fmla="*/ 753 w 2048"/>
                <a:gd name="T73" fmla="*/ 90 h 970"/>
                <a:gd name="T74" fmla="*/ 881 w 2048"/>
                <a:gd name="T75" fmla="*/ 217 h 970"/>
                <a:gd name="T76" fmla="*/ 753 w 2048"/>
                <a:gd name="T77" fmla="*/ 345 h 970"/>
                <a:gd name="T78" fmla="*/ 1295 w 2048"/>
                <a:gd name="T79" fmla="*/ 880 h 970"/>
                <a:gd name="T80" fmla="*/ 1167 w 2048"/>
                <a:gd name="T81" fmla="*/ 753 h 970"/>
                <a:gd name="T82" fmla="*/ 1295 w 2048"/>
                <a:gd name="T83" fmla="*/ 625 h 970"/>
                <a:gd name="T84" fmla="*/ 1422 w 2048"/>
                <a:gd name="T85" fmla="*/ 753 h 970"/>
                <a:gd name="T86" fmla="*/ 1295 w 2048"/>
                <a:gd name="T87" fmla="*/ 880 h 970"/>
                <a:gd name="T88" fmla="*/ 1831 w 2048"/>
                <a:gd name="T89" fmla="*/ 345 h 970"/>
                <a:gd name="T90" fmla="*/ 1703 w 2048"/>
                <a:gd name="T91" fmla="*/ 217 h 970"/>
                <a:gd name="T92" fmla="*/ 1831 w 2048"/>
                <a:gd name="T93" fmla="*/ 90 h 970"/>
                <a:gd name="T94" fmla="*/ 1958 w 2048"/>
                <a:gd name="T95" fmla="*/ 217 h 970"/>
                <a:gd name="T96" fmla="*/ 1831 w 2048"/>
                <a:gd name="T97" fmla="*/ 345 h 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048" h="970">
                  <a:moveTo>
                    <a:pt x="1831" y="0"/>
                  </a:moveTo>
                  <a:cubicBezTo>
                    <a:pt x="1711" y="0"/>
                    <a:pt x="1613" y="97"/>
                    <a:pt x="1613" y="217"/>
                  </a:cubicBezTo>
                  <a:cubicBezTo>
                    <a:pt x="1613" y="261"/>
                    <a:pt x="1626" y="302"/>
                    <a:pt x="1648" y="336"/>
                  </a:cubicBezTo>
                  <a:cubicBezTo>
                    <a:pt x="1413" y="571"/>
                    <a:pt x="1413" y="571"/>
                    <a:pt x="1413" y="571"/>
                  </a:cubicBezTo>
                  <a:cubicBezTo>
                    <a:pt x="1379" y="548"/>
                    <a:pt x="1339" y="535"/>
                    <a:pt x="1295" y="535"/>
                  </a:cubicBezTo>
                  <a:cubicBezTo>
                    <a:pt x="1250" y="535"/>
                    <a:pt x="1207" y="549"/>
                    <a:pt x="1173" y="573"/>
                  </a:cubicBezTo>
                  <a:cubicBezTo>
                    <a:pt x="935" y="336"/>
                    <a:pt x="935" y="336"/>
                    <a:pt x="935" y="336"/>
                  </a:cubicBezTo>
                  <a:cubicBezTo>
                    <a:pt x="958" y="302"/>
                    <a:pt x="971" y="261"/>
                    <a:pt x="971" y="217"/>
                  </a:cubicBezTo>
                  <a:cubicBezTo>
                    <a:pt x="971" y="97"/>
                    <a:pt x="873" y="0"/>
                    <a:pt x="753" y="0"/>
                  </a:cubicBezTo>
                  <a:cubicBezTo>
                    <a:pt x="633" y="0"/>
                    <a:pt x="536" y="97"/>
                    <a:pt x="536" y="217"/>
                  </a:cubicBezTo>
                  <a:cubicBezTo>
                    <a:pt x="536" y="261"/>
                    <a:pt x="549" y="302"/>
                    <a:pt x="571" y="336"/>
                  </a:cubicBezTo>
                  <a:cubicBezTo>
                    <a:pt x="336" y="571"/>
                    <a:pt x="336" y="571"/>
                    <a:pt x="336" y="571"/>
                  </a:cubicBezTo>
                  <a:cubicBezTo>
                    <a:pt x="302" y="548"/>
                    <a:pt x="261" y="535"/>
                    <a:pt x="217" y="535"/>
                  </a:cubicBezTo>
                  <a:cubicBezTo>
                    <a:pt x="98" y="535"/>
                    <a:pt x="0" y="633"/>
                    <a:pt x="0" y="753"/>
                  </a:cubicBezTo>
                  <a:cubicBezTo>
                    <a:pt x="0" y="873"/>
                    <a:pt x="98" y="970"/>
                    <a:pt x="217" y="970"/>
                  </a:cubicBezTo>
                  <a:cubicBezTo>
                    <a:pt x="337" y="970"/>
                    <a:pt x="435" y="873"/>
                    <a:pt x="435" y="753"/>
                  </a:cubicBezTo>
                  <a:cubicBezTo>
                    <a:pt x="435" y="709"/>
                    <a:pt x="422" y="668"/>
                    <a:pt x="400" y="634"/>
                  </a:cubicBezTo>
                  <a:cubicBezTo>
                    <a:pt x="635" y="399"/>
                    <a:pt x="635" y="399"/>
                    <a:pt x="635" y="399"/>
                  </a:cubicBezTo>
                  <a:cubicBezTo>
                    <a:pt x="669" y="422"/>
                    <a:pt x="709" y="435"/>
                    <a:pt x="753" y="435"/>
                  </a:cubicBezTo>
                  <a:cubicBezTo>
                    <a:pt x="797" y="435"/>
                    <a:pt x="838" y="422"/>
                    <a:pt x="872" y="399"/>
                  </a:cubicBezTo>
                  <a:cubicBezTo>
                    <a:pt x="1110" y="638"/>
                    <a:pt x="1110" y="638"/>
                    <a:pt x="1110" y="638"/>
                  </a:cubicBezTo>
                  <a:cubicBezTo>
                    <a:pt x="1090" y="671"/>
                    <a:pt x="1077" y="711"/>
                    <a:pt x="1077" y="753"/>
                  </a:cubicBezTo>
                  <a:cubicBezTo>
                    <a:pt x="1077" y="873"/>
                    <a:pt x="1175" y="970"/>
                    <a:pt x="1295" y="970"/>
                  </a:cubicBezTo>
                  <a:cubicBezTo>
                    <a:pt x="1415" y="970"/>
                    <a:pt x="1512" y="873"/>
                    <a:pt x="1512" y="753"/>
                  </a:cubicBezTo>
                  <a:cubicBezTo>
                    <a:pt x="1512" y="709"/>
                    <a:pt x="1499" y="668"/>
                    <a:pt x="1477" y="634"/>
                  </a:cubicBezTo>
                  <a:cubicBezTo>
                    <a:pt x="1712" y="399"/>
                    <a:pt x="1712" y="399"/>
                    <a:pt x="1712" y="399"/>
                  </a:cubicBezTo>
                  <a:cubicBezTo>
                    <a:pt x="1746" y="422"/>
                    <a:pt x="1787" y="435"/>
                    <a:pt x="1831" y="435"/>
                  </a:cubicBezTo>
                  <a:cubicBezTo>
                    <a:pt x="1950" y="435"/>
                    <a:pt x="2048" y="337"/>
                    <a:pt x="2048" y="217"/>
                  </a:cubicBezTo>
                  <a:cubicBezTo>
                    <a:pt x="2048" y="97"/>
                    <a:pt x="1950" y="0"/>
                    <a:pt x="1831" y="0"/>
                  </a:cubicBezTo>
                  <a:close/>
                  <a:moveTo>
                    <a:pt x="217" y="880"/>
                  </a:moveTo>
                  <a:cubicBezTo>
                    <a:pt x="147" y="880"/>
                    <a:pt x="90" y="823"/>
                    <a:pt x="90" y="753"/>
                  </a:cubicBezTo>
                  <a:cubicBezTo>
                    <a:pt x="90" y="682"/>
                    <a:pt x="147" y="625"/>
                    <a:pt x="217" y="625"/>
                  </a:cubicBezTo>
                  <a:cubicBezTo>
                    <a:pt x="288" y="625"/>
                    <a:pt x="345" y="682"/>
                    <a:pt x="345" y="753"/>
                  </a:cubicBezTo>
                  <a:cubicBezTo>
                    <a:pt x="345" y="823"/>
                    <a:pt x="288" y="880"/>
                    <a:pt x="217" y="880"/>
                  </a:cubicBezTo>
                  <a:close/>
                  <a:moveTo>
                    <a:pt x="753" y="345"/>
                  </a:moveTo>
                  <a:cubicBezTo>
                    <a:pt x="683" y="345"/>
                    <a:pt x="626" y="288"/>
                    <a:pt x="626" y="217"/>
                  </a:cubicBezTo>
                  <a:cubicBezTo>
                    <a:pt x="626" y="147"/>
                    <a:pt x="683" y="90"/>
                    <a:pt x="753" y="90"/>
                  </a:cubicBezTo>
                  <a:cubicBezTo>
                    <a:pt x="823" y="90"/>
                    <a:pt x="881" y="147"/>
                    <a:pt x="881" y="217"/>
                  </a:cubicBezTo>
                  <a:cubicBezTo>
                    <a:pt x="881" y="288"/>
                    <a:pt x="823" y="345"/>
                    <a:pt x="753" y="345"/>
                  </a:cubicBezTo>
                  <a:close/>
                  <a:moveTo>
                    <a:pt x="1295" y="880"/>
                  </a:moveTo>
                  <a:cubicBezTo>
                    <a:pt x="1225" y="880"/>
                    <a:pt x="1167" y="823"/>
                    <a:pt x="1167" y="753"/>
                  </a:cubicBezTo>
                  <a:cubicBezTo>
                    <a:pt x="1167" y="682"/>
                    <a:pt x="1225" y="625"/>
                    <a:pt x="1295" y="625"/>
                  </a:cubicBezTo>
                  <a:cubicBezTo>
                    <a:pt x="1365" y="625"/>
                    <a:pt x="1422" y="682"/>
                    <a:pt x="1422" y="753"/>
                  </a:cubicBezTo>
                  <a:cubicBezTo>
                    <a:pt x="1422" y="823"/>
                    <a:pt x="1365" y="880"/>
                    <a:pt x="1295" y="880"/>
                  </a:cubicBezTo>
                  <a:close/>
                  <a:moveTo>
                    <a:pt x="1831" y="345"/>
                  </a:moveTo>
                  <a:cubicBezTo>
                    <a:pt x="1760" y="345"/>
                    <a:pt x="1703" y="288"/>
                    <a:pt x="1703" y="217"/>
                  </a:cubicBezTo>
                  <a:cubicBezTo>
                    <a:pt x="1703" y="147"/>
                    <a:pt x="1760" y="90"/>
                    <a:pt x="1831" y="90"/>
                  </a:cubicBezTo>
                  <a:cubicBezTo>
                    <a:pt x="1901" y="90"/>
                    <a:pt x="1958" y="147"/>
                    <a:pt x="1958" y="217"/>
                  </a:cubicBezTo>
                  <a:cubicBezTo>
                    <a:pt x="1958" y="288"/>
                    <a:pt x="1901" y="345"/>
                    <a:pt x="1831" y="3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dirty="0"/>
            </a:p>
          </p:txBody>
        </p:sp>
        <p:sp>
          <p:nvSpPr>
            <p:cNvPr id="36" name="Forma libre 6">
              <a:extLst>
                <a:ext uri="{FF2B5EF4-FFF2-40B4-BE49-F238E27FC236}">
                  <a16:creationId xmlns:a16="http://schemas.microsoft.com/office/drawing/2014/main" id="{B4F8C8F0-4A8D-A752-1E13-C21FDFD6F98D}"/>
                </a:ext>
              </a:extLst>
            </p:cNvPr>
            <p:cNvSpPr>
              <a:spLocks/>
            </p:cNvSpPr>
            <p:nvPr/>
          </p:nvSpPr>
          <p:spPr bwMode="auto">
            <a:xfrm>
              <a:off x="4752975" y="2598738"/>
              <a:ext cx="176213" cy="174625"/>
            </a:xfrm>
            <a:custGeom>
              <a:avLst/>
              <a:gdLst>
                <a:gd name="T0" fmla="*/ 172 w 190"/>
                <a:gd name="T1" fmla="*/ 18 h 186"/>
                <a:gd name="T2" fmla="*/ 109 w 190"/>
                <a:gd name="T3" fmla="*/ 18 h 186"/>
                <a:gd name="T4" fmla="*/ 17 w 190"/>
                <a:gd name="T5" fmla="*/ 109 h 186"/>
                <a:gd name="T6" fmla="*/ 17 w 190"/>
                <a:gd name="T7" fmla="*/ 173 h 186"/>
                <a:gd name="T8" fmla="*/ 49 w 190"/>
                <a:gd name="T9" fmla="*/ 186 h 186"/>
                <a:gd name="T10" fmla="*/ 81 w 190"/>
                <a:gd name="T11" fmla="*/ 173 h 186"/>
                <a:gd name="T12" fmla="*/ 172 w 190"/>
                <a:gd name="T13" fmla="*/ 81 h 186"/>
                <a:gd name="T14" fmla="*/ 172 w 190"/>
                <a:gd name="T15" fmla="*/ 1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86">
                  <a:moveTo>
                    <a:pt x="172" y="18"/>
                  </a:moveTo>
                  <a:cubicBezTo>
                    <a:pt x="155" y="0"/>
                    <a:pt x="126" y="0"/>
                    <a:pt x="109" y="18"/>
                  </a:cubicBezTo>
                  <a:cubicBezTo>
                    <a:pt x="17" y="109"/>
                    <a:pt x="17" y="109"/>
                    <a:pt x="17" y="109"/>
                  </a:cubicBezTo>
                  <a:cubicBezTo>
                    <a:pt x="0" y="127"/>
                    <a:pt x="0" y="155"/>
                    <a:pt x="17" y="173"/>
                  </a:cubicBezTo>
                  <a:cubicBezTo>
                    <a:pt x="26" y="182"/>
                    <a:pt x="37" y="186"/>
                    <a:pt x="49" y="186"/>
                  </a:cubicBezTo>
                  <a:cubicBezTo>
                    <a:pt x="60" y="186"/>
                    <a:pt x="72" y="182"/>
                    <a:pt x="81" y="173"/>
                  </a:cubicBezTo>
                  <a:cubicBezTo>
                    <a:pt x="172" y="81"/>
                    <a:pt x="172" y="81"/>
                    <a:pt x="172" y="81"/>
                  </a:cubicBezTo>
                  <a:cubicBezTo>
                    <a:pt x="190" y="64"/>
                    <a:pt x="190" y="35"/>
                    <a:pt x="172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dirty="0"/>
            </a:p>
          </p:txBody>
        </p:sp>
        <p:sp>
          <p:nvSpPr>
            <p:cNvPr id="37" name="Forma libre 7">
              <a:extLst>
                <a:ext uri="{FF2B5EF4-FFF2-40B4-BE49-F238E27FC236}">
                  <a16:creationId xmlns:a16="http://schemas.microsoft.com/office/drawing/2014/main" id="{2BD3DF8A-A8C5-8784-C63D-FACDFBF27CF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86400" y="2330451"/>
              <a:ext cx="177800" cy="174625"/>
            </a:xfrm>
            <a:custGeom>
              <a:avLst/>
              <a:gdLst>
                <a:gd name="T0" fmla="*/ 173 w 190"/>
                <a:gd name="T1" fmla="*/ 18 h 186"/>
                <a:gd name="T2" fmla="*/ 109 w 190"/>
                <a:gd name="T3" fmla="*/ 18 h 186"/>
                <a:gd name="T4" fmla="*/ 18 w 190"/>
                <a:gd name="T5" fmla="*/ 109 h 186"/>
                <a:gd name="T6" fmla="*/ 18 w 190"/>
                <a:gd name="T7" fmla="*/ 173 h 186"/>
                <a:gd name="T8" fmla="*/ 50 w 190"/>
                <a:gd name="T9" fmla="*/ 186 h 186"/>
                <a:gd name="T10" fmla="*/ 81 w 190"/>
                <a:gd name="T11" fmla="*/ 173 h 186"/>
                <a:gd name="T12" fmla="*/ 173 w 190"/>
                <a:gd name="T13" fmla="*/ 81 h 186"/>
                <a:gd name="T14" fmla="*/ 173 w 190"/>
                <a:gd name="T15" fmla="*/ 1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86">
                  <a:moveTo>
                    <a:pt x="173" y="18"/>
                  </a:moveTo>
                  <a:cubicBezTo>
                    <a:pt x="155" y="0"/>
                    <a:pt x="127" y="0"/>
                    <a:pt x="109" y="18"/>
                  </a:cubicBezTo>
                  <a:cubicBezTo>
                    <a:pt x="18" y="109"/>
                    <a:pt x="18" y="109"/>
                    <a:pt x="18" y="109"/>
                  </a:cubicBezTo>
                  <a:cubicBezTo>
                    <a:pt x="0" y="127"/>
                    <a:pt x="0" y="155"/>
                    <a:pt x="18" y="173"/>
                  </a:cubicBezTo>
                  <a:cubicBezTo>
                    <a:pt x="27" y="182"/>
                    <a:pt x="38" y="186"/>
                    <a:pt x="50" y="186"/>
                  </a:cubicBezTo>
                  <a:cubicBezTo>
                    <a:pt x="61" y="186"/>
                    <a:pt x="73" y="181"/>
                    <a:pt x="81" y="173"/>
                  </a:cubicBezTo>
                  <a:cubicBezTo>
                    <a:pt x="173" y="81"/>
                    <a:pt x="173" y="81"/>
                    <a:pt x="173" y="81"/>
                  </a:cubicBezTo>
                  <a:cubicBezTo>
                    <a:pt x="190" y="64"/>
                    <a:pt x="190" y="35"/>
                    <a:pt x="173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dirty="0"/>
            </a:p>
          </p:txBody>
        </p:sp>
      </p:grpSp>
      <p:pic>
        <p:nvPicPr>
          <p:cNvPr id="7" name="Imagen 6">
            <a:extLst>
              <a:ext uri="{FF2B5EF4-FFF2-40B4-BE49-F238E27FC236}">
                <a16:creationId xmlns:a16="http://schemas.microsoft.com/office/drawing/2014/main" id="{FC66BB1A-1EB9-C6F8-3400-DC45AC1B59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438" y="2421458"/>
            <a:ext cx="4883663" cy="1823967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6B3D2E4E-09DF-EA7C-71E6-32EE34F4F1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0869" y="2391332"/>
            <a:ext cx="5232127" cy="1490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4720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Forma libre 3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s-ES" dirty="0">
              <a:solidFill>
                <a:srgbClr val="98A3AD"/>
              </a:solidFill>
            </a:endParaRPr>
          </a:p>
        </p:txBody>
      </p:sp>
      <p:sp>
        <p:nvSpPr>
          <p:cNvPr id="42" name="Cuadro de texto 41"/>
          <p:cNvSpPr txBox="1"/>
          <p:nvPr/>
        </p:nvSpPr>
        <p:spPr>
          <a:xfrm>
            <a:off x="11907454" y="6481180"/>
            <a:ext cx="2904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/>
            <a:r>
              <a:rPr lang="es-ES" sz="1400" b="1" dirty="0">
                <a:solidFill>
                  <a:schemeClr val="bg1"/>
                </a:solidFill>
              </a:rPr>
              <a:t>4</a:t>
            </a:r>
          </a:p>
        </p:txBody>
      </p:sp>
      <p:grpSp>
        <p:nvGrpSpPr>
          <p:cNvPr id="5" name="Grupo 4" descr="Esto es un gráfico "/>
          <p:cNvGrpSpPr/>
          <p:nvPr/>
        </p:nvGrpSpPr>
        <p:grpSpPr>
          <a:xfrm>
            <a:off x="325721" y="1052760"/>
            <a:ext cx="11402859" cy="5382739"/>
            <a:chOff x="293850" y="1986633"/>
            <a:chExt cx="5196168" cy="3611687"/>
          </a:xfrm>
        </p:grpSpPr>
        <p:sp>
          <p:nvSpPr>
            <p:cNvPr id="116" name="Rectángulo 115"/>
            <p:cNvSpPr/>
            <p:nvPr/>
          </p:nvSpPr>
          <p:spPr>
            <a:xfrm>
              <a:off x="293850" y="1986633"/>
              <a:ext cx="5196168" cy="2851804"/>
            </a:xfrm>
            <a:prstGeom prst="rect">
              <a:avLst/>
            </a:prstGeom>
            <a:solidFill>
              <a:srgbClr val="CFCFCF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dirty="0"/>
            </a:p>
          </p:txBody>
        </p:sp>
        <p:sp>
          <p:nvSpPr>
            <p:cNvPr id="93" name="Cuadro de texto 92"/>
            <p:cNvSpPr txBox="1"/>
            <p:nvPr/>
          </p:nvSpPr>
          <p:spPr>
            <a:xfrm>
              <a:off x="1192487" y="4937486"/>
              <a:ext cx="3259338" cy="66083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rtl="0"/>
              <a:r>
                <a:rPr lang="es-ES" sz="1600" b="0" i="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Roboto" panose="02000000000000000000" pitchFamily="2" charset="0"/>
                </a:rPr>
                <a:t>En el gráfico anterior se puede observar la cantidad de trabajadores por país. USA alcanza los 1735 trabajadores y lo sigue Reino Unido con 140. Códigos: US (USA), GB (Reino Unido), CA (</a:t>
              </a:r>
              <a:r>
                <a:rPr lang="es-ES" sz="1600" b="0" i="0" dirty="0" err="1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Roboto" panose="02000000000000000000" pitchFamily="2" charset="0"/>
                </a:rPr>
                <a:t>Cánada</a:t>
              </a:r>
              <a:r>
                <a:rPr lang="es-ES" sz="1600" b="0" i="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Roboto" panose="02000000000000000000" pitchFamily="2" charset="0"/>
                </a:rPr>
                <a:t>), ES (España), IN (India), DE (Alemania), etc.</a:t>
              </a:r>
              <a:endParaRPr lang="es-ES" sz="16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91" name="Forma libre 18" descr="Icono de un ser humano. "/>
          <p:cNvSpPr>
            <a:spLocks noEditPoints="1"/>
          </p:cNvSpPr>
          <p:nvPr/>
        </p:nvSpPr>
        <p:spPr bwMode="auto">
          <a:xfrm>
            <a:off x="4749270" y="1182277"/>
            <a:ext cx="244300" cy="321597"/>
          </a:xfrm>
          <a:custGeom>
            <a:avLst/>
            <a:gdLst>
              <a:gd name="T0" fmla="*/ 980 w 1559"/>
              <a:gd name="T1" fmla="*/ 1084 h 2048"/>
              <a:gd name="T2" fmla="*/ 1202 w 1559"/>
              <a:gd name="T3" fmla="*/ 678 h 2048"/>
              <a:gd name="T4" fmla="*/ 1252 w 1559"/>
              <a:gd name="T5" fmla="*/ 469 h 2048"/>
              <a:gd name="T6" fmla="*/ 637 w 1559"/>
              <a:gd name="T7" fmla="*/ 43 h 2048"/>
              <a:gd name="T8" fmla="*/ 348 w 1559"/>
              <a:gd name="T9" fmla="*/ 260 h 2048"/>
              <a:gd name="T10" fmla="*/ 346 w 1559"/>
              <a:gd name="T11" fmla="*/ 666 h 2048"/>
              <a:gd name="T12" fmla="*/ 578 w 1559"/>
              <a:gd name="T13" fmla="*/ 1084 h 2048"/>
              <a:gd name="T14" fmla="*/ 0 w 1559"/>
              <a:gd name="T15" fmla="*/ 1646 h 2048"/>
              <a:gd name="T16" fmla="*/ 46 w 1559"/>
              <a:gd name="T17" fmla="*/ 2048 h 2048"/>
              <a:gd name="T18" fmla="*/ 1107 w 1559"/>
              <a:gd name="T19" fmla="*/ 2048 h 2048"/>
              <a:gd name="T20" fmla="*/ 1559 w 1559"/>
              <a:gd name="T21" fmla="*/ 2002 h 2048"/>
              <a:gd name="T22" fmla="*/ 1253 w 1559"/>
              <a:gd name="T23" fmla="*/ 1330 h 2048"/>
              <a:gd name="T24" fmla="*/ 651 w 1559"/>
              <a:gd name="T25" fmla="*/ 134 h 2048"/>
              <a:gd name="T26" fmla="*/ 818 w 1559"/>
              <a:gd name="T27" fmla="*/ 92 h 2048"/>
              <a:gd name="T28" fmla="*/ 1160 w 1559"/>
              <a:gd name="T29" fmla="*/ 487 h 2048"/>
              <a:gd name="T30" fmla="*/ 702 w 1559"/>
              <a:gd name="T31" fmla="*/ 427 h 2048"/>
              <a:gd name="T32" fmla="*/ 622 w 1559"/>
              <a:gd name="T33" fmla="*/ 373 h 2048"/>
              <a:gd name="T34" fmla="*/ 515 w 1559"/>
              <a:gd name="T35" fmla="*/ 380 h 2048"/>
              <a:gd name="T36" fmla="*/ 599 w 1559"/>
              <a:gd name="T37" fmla="*/ 143 h 2048"/>
              <a:gd name="T38" fmla="*/ 447 w 1559"/>
              <a:gd name="T39" fmla="*/ 660 h 2048"/>
              <a:gd name="T40" fmla="*/ 595 w 1559"/>
              <a:gd name="T41" fmla="*/ 484 h 2048"/>
              <a:gd name="T42" fmla="*/ 1016 w 1559"/>
              <a:gd name="T43" fmla="*/ 519 h 2048"/>
              <a:gd name="T44" fmla="*/ 1116 w 1559"/>
              <a:gd name="T45" fmla="*/ 585 h 2048"/>
              <a:gd name="T46" fmla="*/ 558 w 1559"/>
              <a:gd name="T47" fmla="*/ 941 h 2048"/>
              <a:gd name="T48" fmla="*/ 779 w 1559"/>
              <a:gd name="T49" fmla="*/ 1149 h 2048"/>
              <a:gd name="T50" fmla="*/ 1028 w 1559"/>
              <a:gd name="T51" fmla="*/ 1347 h 2048"/>
              <a:gd name="T52" fmla="*/ 779 w 1559"/>
              <a:gd name="T53" fmla="*/ 1695 h 2048"/>
              <a:gd name="T54" fmla="*/ 530 w 1559"/>
              <a:gd name="T55" fmla="*/ 1347 h 2048"/>
              <a:gd name="T56" fmla="*/ 1466 w 1559"/>
              <a:gd name="T57" fmla="*/ 1956 h 2048"/>
              <a:gd name="T58" fmla="*/ 451 w 1559"/>
              <a:gd name="T59" fmla="*/ 1956 h 2048"/>
              <a:gd name="T60" fmla="*/ 92 w 1559"/>
              <a:gd name="T61" fmla="*/ 1646 h 2048"/>
              <a:gd name="T62" fmla="*/ 451 w 1559"/>
              <a:gd name="T63" fmla="*/ 1393 h 2048"/>
              <a:gd name="T64" fmla="*/ 779 w 1559"/>
              <a:gd name="T65" fmla="*/ 1787 h 2048"/>
              <a:gd name="T66" fmla="*/ 861 w 1559"/>
              <a:gd name="T67" fmla="*/ 1744 h 2048"/>
              <a:gd name="T68" fmla="*/ 1242 w 1559"/>
              <a:gd name="T69" fmla="*/ 1422 h 2048"/>
              <a:gd name="T70" fmla="*/ 1466 w 1559"/>
              <a:gd name="T71" fmla="*/ 1956 h 20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559" h="2048">
                <a:moveTo>
                  <a:pt x="1253" y="1330"/>
                </a:moveTo>
                <a:cubicBezTo>
                  <a:pt x="1251" y="1330"/>
                  <a:pt x="1015" y="1337"/>
                  <a:pt x="980" y="1084"/>
                </a:cubicBezTo>
                <a:cubicBezTo>
                  <a:pt x="1019" y="1057"/>
                  <a:pt x="1055" y="1022"/>
                  <a:pt x="1087" y="979"/>
                </a:cubicBezTo>
                <a:cubicBezTo>
                  <a:pt x="1148" y="895"/>
                  <a:pt x="1188" y="791"/>
                  <a:pt x="1202" y="678"/>
                </a:cubicBezTo>
                <a:cubicBezTo>
                  <a:pt x="1207" y="674"/>
                  <a:pt x="1211" y="668"/>
                  <a:pt x="1214" y="662"/>
                </a:cubicBezTo>
                <a:cubicBezTo>
                  <a:pt x="1239" y="601"/>
                  <a:pt x="1252" y="536"/>
                  <a:pt x="1252" y="469"/>
                </a:cubicBezTo>
                <a:cubicBezTo>
                  <a:pt x="1252" y="210"/>
                  <a:pt x="1057" y="0"/>
                  <a:pt x="818" y="0"/>
                </a:cubicBezTo>
                <a:cubicBezTo>
                  <a:pt x="755" y="0"/>
                  <a:pt x="694" y="14"/>
                  <a:pt x="637" y="43"/>
                </a:cubicBezTo>
                <a:cubicBezTo>
                  <a:pt x="615" y="45"/>
                  <a:pt x="594" y="48"/>
                  <a:pt x="573" y="54"/>
                </a:cubicBezTo>
                <a:cubicBezTo>
                  <a:pt x="475" y="83"/>
                  <a:pt x="395" y="156"/>
                  <a:pt x="348" y="260"/>
                </a:cubicBezTo>
                <a:cubicBezTo>
                  <a:pt x="302" y="361"/>
                  <a:pt x="293" y="480"/>
                  <a:pt x="322" y="595"/>
                </a:cubicBezTo>
                <a:cubicBezTo>
                  <a:pt x="328" y="619"/>
                  <a:pt x="336" y="643"/>
                  <a:pt x="346" y="666"/>
                </a:cubicBezTo>
                <a:cubicBezTo>
                  <a:pt x="348" y="672"/>
                  <a:pt x="352" y="677"/>
                  <a:pt x="356" y="681"/>
                </a:cubicBezTo>
                <a:cubicBezTo>
                  <a:pt x="379" y="858"/>
                  <a:pt x="463" y="1004"/>
                  <a:pt x="578" y="1084"/>
                </a:cubicBezTo>
                <a:cubicBezTo>
                  <a:pt x="542" y="1337"/>
                  <a:pt x="307" y="1330"/>
                  <a:pt x="305" y="1330"/>
                </a:cubicBezTo>
                <a:cubicBezTo>
                  <a:pt x="136" y="1336"/>
                  <a:pt x="0" y="1475"/>
                  <a:pt x="0" y="1646"/>
                </a:cubicBezTo>
                <a:cubicBezTo>
                  <a:pt x="0" y="2002"/>
                  <a:pt x="0" y="2002"/>
                  <a:pt x="0" y="2002"/>
                </a:cubicBezTo>
                <a:cubicBezTo>
                  <a:pt x="0" y="2027"/>
                  <a:pt x="20" y="2048"/>
                  <a:pt x="46" y="2048"/>
                </a:cubicBezTo>
                <a:cubicBezTo>
                  <a:pt x="451" y="2048"/>
                  <a:pt x="451" y="2048"/>
                  <a:pt x="451" y="2048"/>
                </a:cubicBezTo>
                <a:cubicBezTo>
                  <a:pt x="1107" y="2048"/>
                  <a:pt x="1107" y="2048"/>
                  <a:pt x="1107" y="2048"/>
                </a:cubicBezTo>
                <a:cubicBezTo>
                  <a:pt x="1512" y="2048"/>
                  <a:pt x="1512" y="2048"/>
                  <a:pt x="1512" y="2048"/>
                </a:cubicBezTo>
                <a:cubicBezTo>
                  <a:pt x="1538" y="2048"/>
                  <a:pt x="1559" y="2027"/>
                  <a:pt x="1559" y="2002"/>
                </a:cubicBezTo>
                <a:cubicBezTo>
                  <a:pt x="1559" y="1646"/>
                  <a:pt x="1559" y="1646"/>
                  <a:pt x="1559" y="1646"/>
                </a:cubicBezTo>
                <a:cubicBezTo>
                  <a:pt x="1558" y="1475"/>
                  <a:pt x="1422" y="1336"/>
                  <a:pt x="1253" y="1330"/>
                </a:cubicBezTo>
                <a:close/>
                <a:moveTo>
                  <a:pt x="599" y="143"/>
                </a:moveTo>
                <a:cubicBezTo>
                  <a:pt x="615" y="138"/>
                  <a:pt x="633" y="135"/>
                  <a:pt x="651" y="134"/>
                </a:cubicBezTo>
                <a:cubicBezTo>
                  <a:pt x="658" y="134"/>
                  <a:pt x="665" y="132"/>
                  <a:pt x="671" y="129"/>
                </a:cubicBezTo>
                <a:cubicBezTo>
                  <a:pt x="717" y="105"/>
                  <a:pt x="767" y="92"/>
                  <a:pt x="818" y="92"/>
                </a:cubicBezTo>
                <a:cubicBezTo>
                  <a:pt x="1006" y="92"/>
                  <a:pt x="1160" y="261"/>
                  <a:pt x="1160" y="469"/>
                </a:cubicBezTo>
                <a:cubicBezTo>
                  <a:pt x="1160" y="475"/>
                  <a:pt x="1160" y="481"/>
                  <a:pt x="1160" y="487"/>
                </a:cubicBezTo>
                <a:cubicBezTo>
                  <a:pt x="1123" y="450"/>
                  <a:pt x="1072" y="427"/>
                  <a:pt x="1016" y="427"/>
                </a:cubicBezTo>
                <a:cubicBezTo>
                  <a:pt x="702" y="427"/>
                  <a:pt x="702" y="427"/>
                  <a:pt x="702" y="427"/>
                </a:cubicBezTo>
                <a:cubicBezTo>
                  <a:pt x="683" y="427"/>
                  <a:pt x="665" y="421"/>
                  <a:pt x="650" y="410"/>
                </a:cubicBezTo>
                <a:cubicBezTo>
                  <a:pt x="638" y="400"/>
                  <a:pt x="628" y="388"/>
                  <a:pt x="622" y="373"/>
                </a:cubicBezTo>
                <a:cubicBezTo>
                  <a:pt x="613" y="350"/>
                  <a:pt x="590" y="336"/>
                  <a:pt x="566" y="338"/>
                </a:cubicBezTo>
                <a:cubicBezTo>
                  <a:pt x="542" y="339"/>
                  <a:pt x="521" y="356"/>
                  <a:pt x="515" y="380"/>
                </a:cubicBezTo>
                <a:cubicBezTo>
                  <a:pt x="497" y="450"/>
                  <a:pt x="460" y="515"/>
                  <a:pt x="410" y="567"/>
                </a:cubicBezTo>
                <a:cubicBezTo>
                  <a:pt x="364" y="376"/>
                  <a:pt x="448" y="187"/>
                  <a:pt x="599" y="143"/>
                </a:cubicBezTo>
                <a:close/>
                <a:moveTo>
                  <a:pt x="558" y="941"/>
                </a:moveTo>
                <a:cubicBezTo>
                  <a:pt x="498" y="867"/>
                  <a:pt x="459" y="768"/>
                  <a:pt x="447" y="660"/>
                </a:cubicBezTo>
                <a:cubicBezTo>
                  <a:pt x="505" y="608"/>
                  <a:pt x="551" y="543"/>
                  <a:pt x="581" y="472"/>
                </a:cubicBezTo>
                <a:cubicBezTo>
                  <a:pt x="585" y="476"/>
                  <a:pt x="590" y="480"/>
                  <a:pt x="595" y="484"/>
                </a:cubicBezTo>
                <a:cubicBezTo>
                  <a:pt x="626" y="507"/>
                  <a:pt x="663" y="519"/>
                  <a:pt x="702" y="519"/>
                </a:cubicBezTo>
                <a:cubicBezTo>
                  <a:pt x="1016" y="519"/>
                  <a:pt x="1016" y="519"/>
                  <a:pt x="1016" y="519"/>
                </a:cubicBezTo>
                <a:cubicBezTo>
                  <a:pt x="1060" y="519"/>
                  <a:pt x="1099" y="546"/>
                  <a:pt x="1116" y="584"/>
                </a:cubicBezTo>
                <a:cubicBezTo>
                  <a:pt x="1116" y="584"/>
                  <a:pt x="1116" y="585"/>
                  <a:pt x="1116" y="585"/>
                </a:cubicBezTo>
                <a:cubicBezTo>
                  <a:pt x="1116" y="845"/>
                  <a:pt x="965" y="1057"/>
                  <a:pt x="779" y="1057"/>
                </a:cubicBezTo>
                <a:cubicBezTo>
                  <a:pt x="698" y="1057"/>
                  <a:pt x="620" y="1016"/>
                  <a:pt x="558" y="941"/>
                </a:cubicBezTo>
                <a:close/>
                <a:moveTo>
                  <a:pt x="664" y="1129"/>
                </a:moveTo>
                <a:cubicBezTo>
                  <a:pt x="701" y="1142"/>
                  <a:pt x="739" y="1149"/>
                  <a:pt x="779" y="1149"/>
                </a:cubicBezTo>
                <a:cubicBezTo>
                  <a:pt x="818" y="1149"/>
                  <a:pt x="857" y="1142"/>
                  <a:pt x="894" y="1129"/>
                </a:cubicBezTo>
                <a:cubicBezTo>
                  <a:pt x="911" y="1217"/>
                  <a:pt x="959" y="1294"/>
                  <a:pt x="1028" y="1347"/>
                </a:cubicBezTo>
                <a:cubicBezTo>
                  <a:pt x="786" y="1691"/>
                  <a:pt x="786" y="1691"/>
                  <a:pt x="786" y="1691"/>
                </a:cubicBezTo>
                <a:cubicBezTo>
                  <a:pt x="784" y="1694"/>
                  <a:pt x="782" y="1695"/>
                  <a:pt x="779" y="1695"/>
                </a:cubicBezTo>
                <a:cubicBezTo>
                  <a:pt x="776" y="1695"/>
                  <a:pt x="774" y="1694"/>
                  <a:pt x="773" y="1691"/>
                </a:cubicBezTo>
                <a:cubicBezTo>
                  <a:pt x="530" y="1347"/>
                  <a:pt x="530" y="1347"/>
                  <a:pt x="530" y="1347"/>
                </a:cubicBezTo>
                <a:cubicBezTo>
                  <a:pt x="599" y="1294"/>
                  <a:pt x="648" y="1217"/>
                  <a:pt x="664" y="1129"/>
                </a:cubicBezTo>
                <a:close/>
                <a:moveTo>
                  <a:pt x="1466" y="1956"/>
                </a:moveTo>
                <a:cubicBezTo>
                  <a:pt x="1107" y="1956"/>
                  <a:pt x="1107" y="1956"/>
                  <a:pt x="1107" y="1956"/>
                </a:cubicBezTo>
                <a:cubicBezTo>
                  <a:pt x="451" y="1956"/>
                  <a:pt x="451" y="1956"/>
                  <a:pt x="451" y="1956"/>
                </a:cubicBezTo>
                <a:cubicBezTo>
                  <a:pt x="92" y="1956"/>
                  <a:pt x="92" y="1956"/>
                  <a:pt x="92" y="1956"/>
                </a:cubicBezTo>
                <a:cubicBezTo>
                  <a:pt x="92" y="1646"/>
                  <a:pt x="92" y="1646"/>
                  <a:pt x="92" y="1646"/>
                </a:cubicBezTo>
                <a:cubicBezTo>
                  <a:pt x="92" y="1522"/>
                  <a:pt x="192" y="1422"/>
                  <a:pt x="316" y="1422"/>
                </a:cubicBezTo>
                <a:cubicBezTo>
                  <a:pt x="318" y="1422"/>
                  <a:pt x="392" y="1420"/>
                  <a:pt x="451" y="1393"/>
                </a:cubicBezTo>
                <a:cubicBezTo>
                  <a:pt x="697" y="1744"/>
                  <a:pt x="697" y="1744"/>
                  <a:pt x="697" y="1744"/>
                </a:cubicBezTo>
                <a:cubicBezTo>
                  <a:pt x="716" y="1771"/>
                  <a:pt x="746" y="1787"/>
                  <a:pt x="779" y="1787"/>
                </a:cubicBezTo>
                <a:cubicBezTo>
                  <a:pt x="779" y="1787"/>
                  <a:pt x="779" y="1787"/>
                  <a:pt x="779" y="1787"/>
                </a:cubicBezTo>
                <a:cubicBezTo>
                  <a:pt x="812" y="1787"/>
                  <a:pt x="842" y="1771"/>
                  <a:pt x="861" y="1744"/>
                </a:cubicBezTo>
                <a:cubicBezTo>
                  <a:pt x="1108" y="1393"/>
                  <a:pt x="1108" y="1393"/>
                  <a:pt x="1108" y="1393"/>
                </a:cubicBezTo>
                <a:cubicBezTo>
                  <a:pt x="1174" y="1422"/>
                  <a:pt x="1240" y="1422"/>
                  <a:pt x="1242" y="1422"/>
                </a:cubicBezTo>
                <a:cubicBezTo>
                  <a:pt x="1366" y="1422"/>
                  <a:pt x="1466" y="1522"/>
                  <a:pt x="1466" y="1646"/>
                </a:cubicBezTo>
                <a:cubicBezTo>
                  <a:pt x="1466" y="1956"/>
                  <a:pt x="1466" y="1956"/>
                  <a:pt x="1466" y="195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es-ES" dirty="0"/>
          </a:p>
        </p:txBody>
      </p:sp>
      <p:sp>
        <p:nvSpPr>
          <p:cNvPr id="111" name="Cuadro de texto 110"/>
          <p:cNvSpPr txBox="1"/>
          <p:nvPr/>
        </p:nvSpPr>
        <p:spPr>
          <a:xfrm>
            <a:off x="9803715" y="1110054"/>
            <a:ext cx="944930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rtl="0"/>
            <a:r>
              <a:rPr lang="es-ES" sz="3200" dirty="0">
                <a:solidFill>
                  <a:schemeClr val="bg1"/>
                </a:solidFill>
                <a:latin typeface="+mj-lt"/>
              </a:rPr>
              <a:t>73 %</a:t>
            </a:r>
          </a:p>
        </p:txBody>
      </p:sp>
      <p:sp>
        <p:nvSpPr>
          <p:cNvPr id="40" name="Cuadro de texto 39">
            <a:extLst>
              <a:ext uri="{FF2B5EF4-FFF2-40B4-BE49-F238E27FC236}">
                <a16:creationId xmlns:a16="http://schemas.microsoft.com/office/drawing/2014/main" id="{FFAEF1C8-817C-4EBC-A4FB-3ED2DB7FCBF8}"/>
              </a:ext>
            </a:extLst>
          </p:cNvPr>
          <p:cNvSpPr txBox="1"/>
          <p:nvPr/>
        </p:nvSpPr>
        <p:spPr>
          <a:xfrm>
            <a:off x="2714800" y="197448"/>
            <a:ext cx="7232140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rtl="0">
              <a:tabLst>
                <a:tab pos="347663" algn="l"/>
              </a:tabLst>
            </a:pPr>
            <a:r>
              <a:rPr lang="es-ES" sz="3200" b="1" dirty="0">
                <a:solidFill>
                  <a:srgbClr val="30353F"/>
                </a:solidFill>
                <a:latin typeface="+mj-lt"/>
              </a:rPr>
              <a:t>EDA – ANÁLISIS UNIVARIADO</a:t>
            </a:r>
          </a:p>
        </p:txBody>
      </p:sp>
      <p:sp>
        <p:nvSpPr>
          <p:cNvPr id="2" name="Título 1" hidden="1">
            <a:extLst>
              <a:ext uri="{FF2B5EF4-FFF2-40B4-BE49-F238E27FC236}">
                <a16:creationId xmlns:a16="http://schemas.microsoft.com/office/drawing/2014/main" id="{8BD7D413-936A-4A2D-83E0-6714C8DB0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dirty="0"/>
              <a:t>Diapositiva 4</a:t>
            </a:r>
          </a:p>
        </p:txBody>
      </p:sp>
      <p:sp>
        <p:nvSpPr>
          <p:cNvPr id="6" name="Cuadro de texto 39">
            <a:extLst>
              <a:ext uri="{FF2B5EF4-FFF2-40B4-BE49-F238E27FC236}">
                <a16:creationId xmlns:a16="http://schemas.microsoft.com/office/drawing/2014/main" id="{A70B4DB7-2E4E-0FC8-F876-EF1CBEEFE904}"/>
              </a:ext>
            </a:extLst>
          </p:cNvPr>
          <p:cNvSpPr txBox="1"/>
          <p:nvPr/>
        </p:nvSpPr>
        <p:spPr>
          <a:xfrm>
            <a:off x="225074" y="6527346"/>
            <a:ext cx="2072683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>
              <a:defRPr sz="1400">
                <a:solidFill>
                  <a:srgbClr val="30353F"/>
                </a:solidFill>
              </a:defRPr>
            </a:lvl1pPr>
          </a:lstStyle>
          <a:p>
            <a:pPr rtl="0"/>
            <a:r>
              <a:rPr lang="es-ES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Coderhouse</a:t>
            </a:r>
            <a:r>
              <a:rPr lang="es-E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– Data </a:t>
            </a:r>
            <a:r>
              <a:rPr lang="es-ES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Science</a:t>
            </a:r>
            <a:endParaRPr lang="es-E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8" name="Cuadro de texto 107">
            <a:extLst>
              <a:ext uri="{FF2B5EF4-FFF2-40B4-BE49-F238E27FC236}">
                <a16:creationId xmlns:a16="http://schemas.microsoft.com/office/drawing/2014/main" id="{D7009053-0F06-A815-574D-B4BCA3E9824F}"/>
              </a:ext>
            </a:extLst>
          </p:cNvPr>
          <p:cNvSpPr txBox="1"/>
          <p:nvPr/>
        </p:nvSpPr>
        <p:spPr>
          <a:xfrm>
            <a:off x="8367725" y="1081407"/>
            <a:ext cx="2468423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s-ES" sz="1600" dirty="0">
                <a:solidFill>
                  <a:schemeClr val="bg1"/>
                </a:solidFill>
                <a:latin typeface="Roboto" panose="02000000000000000000" pitchFamily="2" charset="0"/>
              </a:rPr>
              <a:t>Distribución de tipos de trabajo</a:t>
            </a:r>
            <a:endParaRPr lang="es-ES" sz="1400" dirty="0">
              <a:solidFill>
                <a:schemeClr val="bg1"/>
              </a:solidFill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853C226-EE39-88B4-94B8-75C5B274D9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420" y="1182277"/>
            <a:ext cx="5671878" cy="3846923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A83F360C-3942-B01B-9ACD-32B72DE752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9404" y="1206999"/>
            <a:ext cx="4951486" cy="3846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117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o 4" descr="Esto es un gráfico "/>
          <p:cNvGrpSpPr/>
          <p:nvPr/>
        </p:nvGrpSpPr>
        <p:grpSpPr>
          <a:xfrm>
            <a:off x="2015412" y="934316"/>
            <a:ext cx="8126964" cy="5121743"/>
            <a:chOff x="293850" y="1986633"/>
            <a:chExt cx="5196168" cy="3237350"/>
          </a:xfrm>
        </p:grpSpPr>
        <p:sp>
          <p:nvSpPr>
            <p:cNvPr id="116" name="Rectángulo 115"/>
            <p:cNvSpPr/>
            <p:nvPr/>
          </p:nvSpPr>
          <p:spPr>
            <a:xfrm>
              <a:off x="293850" y="1986633"/>
              <a:ext cx="5196168" cy="2851804"/>
            </a:xfrm>
            <a:prstGeom prst="rect">
              <a:avLst/>
            </a:prstGeom>
            <a:solidFill>
              <a:srgbClr val="CFCFCF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dirty="0"/>
            </a:p>
          </p:txBody>
        </p:sp>
        <p:sp>
          <p:nvSpPr>
            <p:cNvPr id="93" name="Cuadro de texto 92"/>
            <p:cNvSpPr txBox="1"/>
            <p:nvPr/>
          </p:nvSpPr>
          <p:spPr>
            <a:xfrm>
              <a:off x="293850" y="5087805"/>
              <a:ext cx="5011387" cy="13617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rtl="0"/>
              <a:r>
                <a:rPr lang="es-E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anose="02000000000000000000" pitchFamily="2" charset="0"/>
                </a:rPr>
                <a:t>Tendencias salariales a lo largo del tiempo por tamaño de empresa</a:t>
              </a:r>
              <a:endParaRPr lang="es-ES" sz="14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40" name="Cuadro de texto 39">
            <a:extLst>
              <a:ext uri="{FF2B5EF4-FFF2-40B4-BE49-F238E27FC236}">
                <a16:creationId xmlns:a16="http://schemas.microsoft.com/office/drawing/2014/main" id="{FFAEF1C8-817C-4EBC-A4FB-3ED2DB7FCBF8}"/>
              </a:ext>
            </a:extLst>
          </p:cNvPr>
          <p:cNvSpPr txBox="1"/>
          <p:nvPr/>
        </p:nvSpPr>
        <p:spPr>
          <a:xfrm>
            <a:off x="2714800" y="197448"/>
            <a:ext cx="7232140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rtl="0">
              <a:tabLst>
                <a:tab pos="347663" algn="l"/>
              </a:tabLst>
            </a:pPr>
            <a:r>
              <a:rPr lang="es-ES" sz="3200" b="1" dirty="0">
                <a:solidFill>
                  <a:srgbClr val="30353F"/>
                </a:solidFill>
                <a:latin typeface="+mj-lt"/>
              </a:rPr>
              <a:t>EDA – ANÁLISIS BIVARIADO</a:t>
            </a:r>
          </a:p>
        </p:txBody>
      </p:sp>
      <p:sp>
        <p:nvSpPr>
          <p:cNvPr id="2" name="Título 1" hidden="1">
            <a:extLst>
              <a:ext uri="{FF2B5EF4-FFF2-40B4-BE49-F238E27FC236}">
                <a16:creationId xmlns:a16="http://schemas.microsoft.com/office/drawing/2014/main" id="{8BD7D413-936A-4A2D-83E0-6714C8DB0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dirty="0"/>
              <a:t>Diapositiva 4</a:t>
            </a:r>
          </a:p>
        </p:txBody>
      </p:sp>
      <p:sp>
        <p:nvSpPr>
          <p:cNvPr id="6" name="Cuadro de texto 39">
            <a:extLst>
              <a:ext uri="{FF2B5EF4-FFF2-40B4-BE49-F238E27FC236}">
                <a16:creationId xmlns:a16="http://schemas.microsoft.com/office/drawing/2014/main" id="{A70B4DB7-2E4E-0FC8-F876-EF1CBEEFE904}"/>
              </a:ext>
            </a:extLst>
          </p:cNvPr>
          <p:cNvSpPr txBox="1"/>
          <p:nvPr/>
        </p:nvSpPr>
        <p:spPr>
          <a:xfrm>
            <a:off x="225074" y="6527346"/>
            <a:ext cx="2072683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>
              <a:defRPr sz="1400">
                <a:solidFill>
                  <a:srgbClr val="30353F"/>
                </a:solidFill>
              </a:defRPr>
            </a:lvl1pPr>
          </a:lstStyle>
          <a:p>
            <a:pPr rtl="0"/>
            <a:r>
              <a:rPr lang="es-ES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Coderhouse</a:t>
            </a:r>
            <a:r>
              <a:rPr lang="es-E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– Data </a:t>
            </a:r>
            <a:r>
              <a:rPr lang="es-ES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Science</a:t>
            </a:r>
            <a:endParaRPr lang="es-E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4FC36434-BA5F-EC97-EAE6-66A67A02A3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4018" y="1288725"/>
            <a:ext cx="7763963" cy="4011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7231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o 4" descr="Esto es un gráfico "/>
          <p:cNvGrpSpPr/>
          <p:nvPr/>
        </p:nvGrpSpPr>
        <p:grpSpPr>
          <a:xfrm>
            <a:off x="783771" y="801940"/>
            <a:ext cx="10917293" cy="5668249"/>
            <a:chOff x="293850" y="1986633"/>
            <a:chExt cx="5196168" cy="3223701"/>
          </a:xfrm>
        </p:grpSpPr>
        <p:sp>
          <p:nvSpPr>
            <p:cNvPr id="116" name="Rectángulo 115"/>
            <p:cNvSpPr/>
            <p:nvPr/>
          </p:nvSpPr>
          <p:spPr>
            <a:xfrm>
              <a:off x="293850" y="1986633"/>
              <a:ext cx="5196168" cy="2961360"/>
            </a:xfrm>
            <a:prstGeom prst="rect">
              <a:avLst/>
            </a:prstGeom>
            <a:solidFill>
              <a:srgbClr val="CFCFCF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dirty="0"/>
            </a:p>
          </p:txBody>
        </p:sp>
        <p:sp>
          <p:nvSpPr>
            <p:cNvPr id="93" name="Cuadro de texto 92"/>
            <p:cNvSpPr txBox="1"/>
            <p:nvPr/>
          </p:nvSpPr>
          <p:spPr>
            <a:xfrm>
              <a:off x="293850" y="5087805"/>
              <a:ext cx="5011387" cy="12252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s-E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anose="02000000000000000000" pitchFamily="2" charset="0"/>
                </a:rPr>
                <a:t>Salarios promedio de científicos de datos por ubicación (Top 15)</a:t>
              </a:r>
            </a:p>
          </p:txBody>
        </p:sp>
      </p:grpSp>
      <p:sp>
        <p:nvSpPr>
          <p:cNvPr id="40" name="Cuadro de texto 39">
            <a:extLst>
              <a:ext uri="{FF2B5EF4-FFF2-40B4-BE49-F238E27FC236}">
                <a16:creationId xmlns:a16="http://schemas.microsoft.com/office/drawing/2014/main" id="{FFAEF1C8-817C-4EBC-A4FB-3ED2DB7FCBF8}"/>
              </a:ext>
            </a:extLst>
          </p:cNvPr>
          <p:cNvSpPr txBox="1"/>
          <p:nvPr/>
        </p:nvSpPr>
        <p:spPr>
          <a:xfrm>
            <a:off x="2714800" y="197448"/>
            <a:ext cx="7232140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rtl="0">
              <a:tabLst>
                <a:tab pos="347663" algn="l"/>
              </a:tabLst>
            </a:pPr>
            <a:r>
              <a:rPr lang="es-ES" sz="3200" b="1" dirty="0">
                <a:solidFill>
                  <a:srgbClr val="30353F"/>
                </a:solidFill>
                <a:latin typeface="+mj-lt"/>
              </a:rPr>
              <a:t>EDA – ANÁLISIS BIVARIADO</a:t>
            </a:r>
          </a:p>
        </p:txBody>
      </p:sp>
      <p:sp>
        <p:nvSpPr>
          <p:cNvPr id="2" name="Título 1" hidden="1">
            <a:extLst>
              <a:ext uri="{FF2B5EF4-FFF2-40B4-BE49-F238E27FC236}">
                <a16:creationId xmlns:a16="http://schemas.microsoft.com/office/drawing/2014/main" id="{8BD7D413-936A-4A2D-83E0-6714C8DB0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dirty="0"/>
              <a:t>Diapositiva 4</a:t>
            </a:r>
          </a:p>
        </p:txBody>
      </p:sp>
      <p:sp>
        <p:nvSpPr>
          <p:cNvPr id="6" name="Cuadro de texto 39">
            <a:extLst>
              <a:ext uri="{FF2B5EF4-FFF2-40B4-BE49-F238E27FC236}">
                <a16:creationId xmlns:a16="http://schemas.microsoft.com/office/drawing/2014/main" id="{A70B4DB7-2E4E-0FC8-F876-EF1CBEEFE904}"/>
              </a:ext>
            </a:extLst>
          </p:cNvPr>
          <p:cNvSpPr txBox="1"/>
          <p:nvPr/>
        </p:nvSpPr>
        <p:spPr>
          <a:xfrm>
            <a:off x="225074" y="6527346"/>
            <a:ext cx="2072683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>
              <a:defRPr sz="1400">
                <a:solidFill>
                  <a:srgbClr val="30353F"/>
                </a:solidFill>
              </a:defRPr>
            </a:lvl1pPr>
          </a:lstStyle>
          <a:p>
            <a:pPr rtl="0"/>
            <a:r>
              <a:rPr lang="es-ES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Coderhouse</a:t>
            </a:r>
            <a:r>
              <a:rPr lang="es-E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– Data </a:t>
            </a:r>
            <a:r>
              <a:rPr lang="es-ES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Science</a:t>
            </a:r>
            <a:endParaRPr lang="es-E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E928407-62C0-0D69-E485-5FE6B9EDAF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181" y="923817"/>
            <a:ext cx="9213378" cy="4892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0622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o 4" descr="Esto es un gráfico "/>
          <p:cNvGrpSpPr/>
          <p:nvPr/>
        </p:nvGrpSpPr>
        <p:grpSpPr>
          <a:xfrm>
            <a:off x="339396" y="1142167"/>
            <a:ext cx="5196168" cy="5362395"/>
            <a:chOff x="293850" y="1986633"/>
            <a:chExt cx="5196168" cy="3619438"/>
          </a:xfrm>
        </p:grpSpPr>
        <p:sp>
          <p:nvSpPr>
            <p:cNvPr id="116" name="Rectángulo 115"/>
            <p:cNvSpPr/>
            <p:nvPr/>
          </p:nvSpPr>
          <p:spPr>
            <a:xfrm>
              <a:off x="293850" y="1986633"/>
              <a:ext cx="5196168" cy="2851804"/>
            </a:xfrm>
            <a:prstGeom prst="rect">
              <a:avLst/>
            </a:prstGeom>
            <a:solidFill>
              <a:srgbClr val="CFCFCF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dirty="0"/>
            </a:p>
          </p:txBody>
        </p:sp>
        <p:sp>
          <p:nvSpPr>
            <p:cNvPr id="93" name="Cuadro de texto 92"/>
            <p:cNvSpPr txBox="1"/>
            <p:nvPr/>
          </p:nvSpPr>
          <p:spPr>
            <a:xfrm>
              <a:off x="293850" y="5087805"/>
              <a:ext cx="5011387" cy="518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rtl="0"/>
              <a:r>
                <a:rPr lang="es-E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anose="02000000000000000000" pitchFamily="2" charset="0"/>
                </a:rPr>
                <a:t>D</a:t>
              </a:r>
              <a:r>
                <a:rPr lang="es-ES" sz="1400" b="0" i="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Roboto" panose="02000000000000000000" pitchFamily="2" charset="0"/>
                </a:rPr>
                <a:t>istintos tipos de niveles de experiencia. Se pone de manifiesto como al aumentar el nivel de experiencia los salarios también aumentan.</a:t>
              </a:r>
              <a:endParaRPr lang="es-ES" sz="14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40" name="Cuadro de texto 39">
            <a:extLst>
              <a:ext uri="{FF2B5EF4-FFF2-40B4-BE49-F238E27FC236}">
                <a16:creationId xmlns:a16="http://schemas.microsoft.com/office/drawing/2014/main" id="{FFAEF1C8-817C-4EBC-A4FB-3ED2DB7FCBF8}"/>
              </a:ext>
            </a:extLst>
          </p:cNvPr>
          <p:cNvSpPr txBox="1"/>
          <p:nvPr/>
        </p:nvSpPr>
        <p:spPr>
          <a:xfrm>
            <a:off x="2714800" y="197448"/>
            <a:ext cx="7232140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rtl="0">
              <a:tabLst>
                <a:tab pos="347663" algn="l"/>
              </a:tabLst>
            </a:pPr>
            <a:r>
              <a:rPr lang="es-ES" sz="3200" b="1" dirty="0">
                <a:solidFill>
                  <a:srgbClr val="30353F"/>
                </a:solidFill>
                <a:latin typeface="+mj-lt"/>
              </a:rPr>
              <a:t>EDA – ANÁLISIS BIVARIADO</a:t>
            </a:r>
          </a:p>
        </p:txBody>
      </p:sp>
      <p:sp>
        <p:nvSpPr>
          <p:cNvPr id="2" name="Título 1" hidden="1">
            <a:extLst>
              <a:ext uri="{FF2B5EF4-FFF2-40B4-BE49-F238E27FC236}">
                <a16:creationId xmlns:a16="http://schemas.microsoft.com/office/drawing/2014/main" id="{8BD7D413-936A-4A2D-83E0-6714C8DB0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dirty="0"/>
              <a:t>Diapositiva 4</a:t>
            </a:r>
          </a:p>
        </p:txBody>
      </p:sp>
      <p:sp>
        <p:nvSpPr>
          <p:cNvPr id="6" name="Cuadro de texto 39">
            <a:extLst>
              <a:ext uri="{FF2B5EF4-FFF2-40B4-BE49-F238E27FC236}">
                <a16:creationId xmlns:a16="http://schemas.microsoft.com/office/drawing/2014/main" id="{A70B4DB7-2E4E-0FC8-F876-EF1CBEEFE904}"/>
              </a:ext>
            </a:extLst>
          </p:cNvPr>
          <p:cNvSpPr txBox="1"/>
          <p:nvPr/>
        </p:nvSpPr>
        <p:spPr>
          <a:xfrm>
            <a:off x="225074" y="6527346"/>
            <a:ext cx="2072683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>
              <a:defRPr sz="1400">
                <a:solidFill>
                  <a:srgbClr val="30353F"/>
                </a:solidFill>
              </a:defRPr>
            </a:lvl1pPr>
          </a:lstStyle>
          <a:p>
            <a:pPr rtl="0"/>
            <a:r>
              <a:rPr lang="es-ES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Coderhouse</a:t>
            </a:r>
            <a:r>
              <a:rPr lang="es-E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– Data </a:t>
            </a:r>
            <a:r>
              <a:rPr lang="es-ES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Science</a:t>
            </a:r>
            <a:endParaRPr lang="es-E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483D898-6D1B-DB07-227C-1FF1E82C00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743" y="1249380"/>
            <a:ext cx="4937601" cy="3677183"/>
          </a:xfrm>
          <a:prstGeom prst="rect">
            <a:avLst/>
          </a:prstGeom>
        </p:spPr>
      </p:pic>
      <p:grpSp>
        <p:nvGrpSpPr>
          <p:cNvPr id="3" name="Grupo 2" descr="Esto es un gráfico ">
            <a:extLst>
              <a:ext uri="{FF2B5EF4-FFF2-40B4-BE49-F238E27FC236}">
                <a16:creationId xmlns:a16="http://schemas.microsoft.com/office/drawing/2014/main" id="{F22F2117-EE26-9094-DD4C-C52C9C959288}"/>
              </a:ext>
            </a:extLst>
          </p:cNvPr>
          <p:cNvGrpSpPr/>
          <p:nvPr/>
        </p:nvGrpSpPr>
        <p:grpSpPr>
          <a:xfrm>
            <a:off x="5728996" y="1164951"/>
            <a:ext cx="6237930" cy="4810000"/>
            <a:chOff x="293850" y="1986633"/>
            <a:chExt cx="5196168" cy="3246590"/>
          </a:xfrm>
        </p:grpSpPr>
        <p:sp>
          <p:nvSpPr>
            <p:cNvPr id="7" name="Rectángulo 6">
              <a:extLst>
                <a:ext uri="{FF2B5EF4-FFF2-40B4-BE49-F238E27FC236}">
                  <a16:creationId xmlns:a16="http://schemas.microsoft.com/office/drawing/2014/main" id="{0736228A-BEE5-6216-324B-5A361D273334}"/>
                </a:ext>
              </a:extLst>
            </p:cNvPr>
            <p:cNvSpPr/>
            <p:nvPr/>
          </p:nvSpPr>
          <p:spPr>
            <a:xfrm>
              <a:off x="293850" y="1986633"/>
              <a:ext cx="5196168" cy="2851804"/>
            </a:xfrm>
            <a:prstGeom prst="rect">
              <a:avLst/>
            </a:prstGeom>
            <a:solidFill>
              <a:srgbClr val="CFCFCF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dirty="0"/>
            </a:p>
          </p:txBody>
        </p:sp>
        <p:sp>
          <p:nvSpPr>
            <p:cNvPr id="8" name="Cuadro de texto 92">
              <a:extLst>
                <a:ext uri="{FF2B5EF4-FFF2-40B4-BE49-F238E27FC236}">
                  <a16:creationId xmlns:a16="http://schemas.microsoft.com/office/drawing/2014/main" id="{657E1571-1670-B3E6-1F12-9140E8FDA19F}"/>
                </a:ext>
              </a:extLst>
            </p:cNvPr>
            <p:cNvSpPr txBox="1"/>
            <p:nvPr/>
          </p:nvSpPr>
          <p:spPr>
            <a:xfrm>
              <a:off x="293850" y="5087805"/>
              <a:ext cx="5011387" cy="14541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s-E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anose="02000000000000000000" pitchFamily="2" charset="0"/>
                </a:rPr>
                <a:t>Salarios promedio por niveles de experiencia y tipos de empleo</a:t>
              </a:r>
            </a:p>
          </p:txBody>
        </p:sp>
      </p:grpSp>
      <p:pic>
        <p:nvPicPr>
          <p:cNvPr id="10" name="Imagen 9">
            <a:extLst>
              <a:ext uri="{FF2B5EF4-FFF2-40B4-BE49-F238E27FC236}">
                <a16:creationId xmlns:a16="http://schemas.microsoft.com/office/drawing/2014/main" id="{74FFD735-F39D-55C8-6495-AF8A48D214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3294" y="1361348"/>
            <a:ext cx="5999310" cy="3397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519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o 4" descr="Esto es un gráfico "/>
          <p:cNvGrpSpPr/>
          <p:nvPr/>
        </p:nvGrpSpPr>
        <p:grpSpPr>
          <a:xfrm>
            <a:off x="130629" y="1100091"/>
            <a:ext cx="5782007" cy="4865573"/>
            <a:chOff x="293850" y="1986633"/>
            <a:chExt cx="5196168" cy="3244852"/>
          </a:xfrm>
        </p:grpSpPr>
        <p:sp>
          <p:nvSpPr>
            <p:cNvPr id="116" name="Rectángulo 115"/>
            <p:cNvSpPr/>
            <p:nvPr/>
          </p:nvSpPr>
          <p:spPr>
            <a:xfrm>
              <a:off x="293850" y="1986633"/>
              <a:ext cx="5196168" cy="2851804"/>
            </a:xfrm>
            <a:prstGeom prst="rect">
              <a:avLst/>
            </a:prstGeom>
            <a:solidFill>
              <a:srgbClr val="CFCFCF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dirty="0"/>
            </a:p>
          </p:txBody>
        </p:sp>
        <p:sp>
          <p:nvSpPr>
            <p:cNvPr id="93" name="Cuadro de texto 92"/>
            <p:cNvSpPr txBox="1"/>
            <p:nvPr/>
          </p:nvSpPr>
          <p:spPr>
            <a:xfrm>
              <a:off x="293850" y="5087805"/>
              <a:ext cx="5011387" cy="14368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rtl="0"/>
              <a:r>
                <a:rPr lang="es-E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anose="02000000000000000000" pitchFamily="2" charset="0"/>
                </a:rPr>
                <a:t>Salario vs Tipo de empleo</a:t>
              </a:r>
              <a:r>
                <a:rPr lang="es-ES" sz="1400" b="0" i="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Roboto" panose="02000000000000000000" pitchFamily="2" charset="0"/>
                </a:rPr>
                <a:t>.</a:t>
              </a:r>
              <a:endParaRPr lang="es-ES" sz="14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grpSp>
        <p:nvGrpSpPr>
          <p:cNvPr id="14" name="Grupo 13" descr="Esto es un gráfico "/>
          <p:cNvGrpSpPr/>
          <p:nvPr/>
        </p:nvGrpSpPr>
        <p:grpSpPr>
          <a:xfrm>
            <a:off x="6204857" y="1100091"/>
            <a:ext cx="5856514" cy="4852545"/>
            <a:chOff x="3661802" y="1883938"/>
            <a:chExt cx="4844293" cy="3550141"/>
          </a:xfrm>
        </p:grpSpPr>
        <p:sp>
          <p:nvSpPr>
            <p:cNvPr id="117" name="Rectángulo 116"/>
            <p:cNvSpPr/>
            <p:nvPr/>
          </p:nvSpPr>
          <p:spPr>
            <a:xfrm>
              <a:off x="3661802" y="1883938"/>
              <a:ext cx="4844293" cy="3121885"/>
            </a:xfrm>
            <a:prstGeom prst="rect">
              <a:avLst/>
            </a:prstGeom>
            <a:solidFill>
              <a:srgbClr val="CFCFCF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dirty="0"/>
            </a:p>
          </p:txBody>
        </p:sp>
        <p:sp>
          <p:nvSpPr>
            <p:cNvPr id="94" name="Cuadro de texto 93"/>
            <p:cNvSpPr txBox="1"/>
            <p:nvPr/>
          </p:nvSpPr>
          <p:spPr>
            <a:xfrm>
              <a:off x="4527666" y="5276459"/>
              <a:ext cx="3146358" cy="15762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rtl="0"/>
              <a:r>
                <a:rPr lang="es-E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anose="02000000000000000000" pitchFamily="2" charset="0"/>
                </a:rPr>
                <a:t>Salario vs Tamaño de Empresa</a:t>
              </a:r>
            </a:p>
          </p:txBody>
        </p:sp>
      </p:grpSp>
      <p:sp>
        <p:nvSpPr>
          <p:cNvPr id="40" name="Cuadro de texto 39">
            <a:extLst>
              <a:ext uri="{FF2B5EF4-FFF2-40B4-BE49-F238E27FC236}">
                <a16:creationId xmlns:a16="http://schemas.microsoft.com/office/drawing/2014/main" id="{FFAEF1C8-817C-4EBC-A4FB-3ED2DB7FCBF8}"/>
              </a:ext>
            </a:extLst>
          </p:cNvPr>
          <p:cNvSpPr txBox="1"/>
          <p:nvPr/>
        </p:nvSpPr>
        <p:spPr>
          <a:xfrm>
            <a:off x="2714800" y="197448"/>
            <a:ext cx="7232140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rtl="0">
              <a:tabLst>
                <a:tab pos="347663" algn="l"/>
              </a:tabLst>
            </a:pPr>
            <a:r>
              <a:rPr lang="es-ES" sz="3200" b="1" dirty="0">
                <a:solidFill>
                  <a:srgbClr val="30353F"/>
                </a:solidFill>
                <a:latin typeface="+mj-lt"/>
              </a:rPr>
              <a:t>EDA – ANÁLISIS BIVARIADO</a:t>
            </a:r>
          </a:p>
        </p:txBody>
      </p:sp>
      <p:sp>
        <p:nvSpPr>
          <p:cNvPr id="2" name="Título 1" hidden="1">
            <a:extLst>
              <a:ext uri="{FF2B5EF4-FFF2-40B4-BE49-F238E27FC236}">
                <a16:creationId xmlns:a16="http://schemas.microsoft.com/office/drawing/2014/main" id="{8BD7D413-936A-4A2D-83E0-6714C8DB0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dirty="0"/>
              <a:t>Diapositiva 4</a:t>
            </a:r>
          </a:p>
        </p:txBody>
      </p:sp>
      <p:sp>
        <p:nvSpPr>
          <p:cNvPr id="6" name="Cuadro de texto 39">
            <a:extLst>
              <a:ext uri="{FF2B5EF4-FFF2-40B4-BE49-F238E27FC236}">
                <a16:creationId xmlns:a16="http://schemas.microsoft.com/office/drawing/2014/main" id="{A70B4DB7-2E4E-0FC8-F876-EF1CBEEFE904}"/>
              </a:ext>
            </a:extLst>
          </p:cNvPr>
          <p:cNvSpPr txBox="1"/>
          <p:nvPr/>
        </p:nvSpPr>
        <p:spPr>
          <a:xfrm>
            <a:off x="225074" y="6527346"/>
            <a:ext cx="2072683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>
              <a:defRPr sz="1400">
                <a:solidFill>
                  <a:srgbClr val="30353F"/>
                </a:solidFill>
              </a:defRPr>
            </a:lvl1pPr>
          </a:lstStyle>
          <a:p>
            <a:pPr rtl="0"/>
            <a:r>
              <a:rPr lang="es-ES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Coderhouse</a:t>
            </a:r>
            <a:r>
              <a:rPr lang="es-E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– Data </a:t>
            </a:r>
            <a:r>
              <a:rPr lang="es-ES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Science</a:t>
            </a:r>
            <a:endParaRPr lang="es-E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B3C1FCAE-8D88-BAFC-BAA4-8AFAD432D7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757"/>
          <a:stretch/>
        </p:blipFill>
        <p:spPr>
          <a:xfrm>
            <a:off x="225073" y="1390261"/>
            <a:ext cx="5522893" cy="3601617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E42725B6-0DCB-F52F-835D-C018740D873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584"/>
          <a:stretch/>
        </p:blipFill>
        <p:spPr>
          <a:xfrm>
            <a:off x="6330870" y="1287624"/>
            <a:ext cx="5636057" cy="3816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7107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" name="Grupo 12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347875" y="271170"/>
            <a:ext cx="8181380" cy="6500015"/>
            <a:chOff x="223691" y="1455469"/>
            <a:chExt cx="5660167" cy="4679192"/>
          </a:xfrm>
        </p:grpSpPr>
        <p:pic>
          <p:nvPicPr>
            <p:cNvPr id="122" name="Imagen 121" descr="Esta imagen es un monitor.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3691" y="1455469"/>
              <a:ext cx="5660167" cy="4679192"/>
            </a:xfrm>
            <a:prstGeom prst="rect">
              <a:avLst/>
            </a:prstGeom>
          </p:spPr>
        </p:pic>
        <p:sp>
          <p:nvSpPr>
            <p:cNvPr id="123" name="Rectángulo 122"/>
            <p:cNvSpPr/>
            <p:nvPr/>
          </p:nvSpPr>
          <p:spPr>
            <a:xfrm>
              <a:off x="2779454" y="4900079"/>
              <a:ext cx="548640" cy="326575"/>
            </a:xfrm>
            <a:prstGeom prst="rect">
              <a:avLst/>
            </a:prstGeom>
            <a:gradFill flip="none" rotWithShape="1">
              <a:gsLst>
                <a:gs pos="0">
                  <a:srgbClr val="C7C8CB"/>
                </a:gs>
                <a:gs pos="100000">
                  <a:srgbClr val="BCBDC0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dirty="0"/>
            </a:p>
          </p:txBody>
        </p:sp>
      </p:grpSp>
      <p:sp>
        <p:nvSpPr>
          <p:cNvPr id="124" name="Rectángulo 12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26330" y="490480"/>
            <a:ext cx="6682875" cy="417411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cxnSp>
        <p:nvCxnSpPr>
          <p:cNvPr id="151" name="Conector recto 15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8991600" y="2790395"/>
            <a:ext cx="1463040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Conector recto 15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9347735" y="5910588"/>
            <a:ext cx="750771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 hidden="1">
            <a:extLst>
              <a:ext uri="{FF2B5EF4-FFF2-40B4-BE49-F238E27FC236}">
                <a16:creationId xmlns:a16="http://schemas.microsoft.com/office/drawing/2014/main" id="{B61803F9-0687-42F2-AD52-B4E217229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dirty="0"/>
              <a:t>Diapositiva 7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C51BED0-B5F2-A552-6D18-D8F8E1CD33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466" y="580029"/>
            <a:ext cx="5455500" cy="3982043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B613111A-B638-6929-4CF1-A0D178193F0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331" r="20439"/>
          <a:stretch/>
        </p:blipFill>
        <p:spPr>
          <a:xfrm>
            <a:off x="6308202" y="-6623"/>
            <a:ext cx="5915232" cy="6894637"/>
          </a:xfrm>
          <a:prstGeom prst="rect">
            <a:avLst/>
          </a:prstGeom>
        </p:spPr>
      </p:pic>
      <p:sp>
        <p:nvSpPr>
          <p:cNvPr id="140" name="Rectángulo 13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318489" y="-6622"/>
            <a:ext cx="5953868" cy="6901260"/>
          </a:xfrm>
          <a:prstGeom prst="rect">
            <a:avLst/>
          </a:prstGeom>
          <a:solidFill>
            <a:srgbClr val="30353F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s-ES" dirty="0"/>
          </a:p>
        </p:txBody>
      </p:sp>
      <p:sp>
        <p:nvSpPr>
          <p:cNvPr id="145" name="Cuadro de texto 144"/>
          <p:cNvSpPr txBox="1"/>
          <p:nvPr/>
        </p:nvSpPr>
        <p:spPr>
          <a:xfrm>
            <a:off x="7352323" y="1112792"/>
            <a:ext cx="3886200" cy="1477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rtl="0"/>
            <a:r>
              <a:rPr lang="es-ES" sz="2400" b="1" i="0" dirty="0">
                <a:solidFill>
                  <a:srgbClr val="D5D5D5"/>
                </a:solidFill>
                <a:effectLst/>
                <a:latin typeface="Roboto" panose="02000000000000000000" pitchFamily="2" charset="0"/>
              </a:rPr>
              <a:t>Distribución de los salarios por nivel de experiencia. </a:t>
            </a:r>
            <a:r>
              <a:rPr lang="es-ES" sz="2400" b="1" i="0" dirty="0" err="1">
                <a:solidFill>
                  <a:srgbClr val="D5D5D5"/>
                </a:solidFill>
                <a:effectLst/>
                <a:latin typeface="Roboto" panose="02000000000000000000" pitchFamily="2" charset="0"/>
              </a:rPr>
              <a:t>Entry-Level</a:t>
            </a:r>
            <a:r>
              <a:rPr lang="es-ES" sz="2400" b="1" i="0" dirty="0">
                <a:solidFill>
                  <a:srgbClr val="D5D5D5"/>
                </a:solidFill>
                <a:effectLst/>
                <a:latin typeface="Roboto" panose="02000000000000000000" pitchFamily="2" charset="0"/>
              </a:rPr>
              <a:t>, </a:t>
            </a:r>
            <a:r>
              <a:rPr lang="es-ES" sz="2400" b="1" i="0" dirty="0" err="1">
                <a:solidFill>
                  <a:srgbClr val="D5D5D5"/>
                </a:solidFill>
                <a:effectLst/>
                <a:latin typeface="Roboto" panose="02000000000000000000" pitchFamily="2" charset="0"/>
              </a:rPr>
              <a:t>Mid-Level</a:t>
            </a:r>
            <a:r>
              <a:rPr lang="es-ES" sz="2400" b="1" i="0" dirty="0">
                <a:solidFill>
                  <a:srgbClr val="D5D5D5"/>
                </a:solidFill>
                <a:effectLst/>
                <a:latin typeface="Roboto" panose="02000000000000000000" pitchFamily="2" charset="0"/>
              </a:rPr>
              <a:t>, Senior y </a:t>
            </a:r>
            <a:r>
              <a:rPr lang="es-ES" sz="2400" b="1" i="0" dirty="0" err="1">
                <a:solidFill>
                  <a:srgbClr val="D5D5D5"/>
                </a:solidFill>
                <a:effectLst/>
                <a:latin typeface="Roboto" panose="02000000000000000000" pitchFamily="2" charset="0"/>
              </a:rPr>
              <a:t>Experienced</a:t>
            </a:r>
            <a:endParaRPr lang="es-ES" sz="2400" b="1" dirty="0">
              <a:solidFill>
                <a:schemeClr val="bg1"/>
              </a:solidFill>
            </a:endParaRPr>
          </a:p>
        </p:txBody>
      </p:sp>
      <p:sp>
        <p:nvSpPr>
          <p:cNvPr id="12" name="Cuadro de texto 39">
            <a:extLst>
              <a:ext uri="{FF2B5EF4-FFF2-40B4-BE49-F238E27FC236}">
                <a16:creationId xmlns:a16="http://schemas.microsoft.com/office/drawing/2014/main" id="{98AE637C-F5AA-7A07-5B01-06D484B09AC2}"/>
              </a:ext>
            </a:extLst>
          </p:cNvPr>
          <p:cNvSpPr txBox="1"/>
          <p:nvPr/>
        </p:nvSpPr>
        <p:spPr>
          <a:xfrm>
            <a:off x="225074" y="6527346"/>
            <a:ext cx="2072683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>
              <a:defRPr sz="1400">
                <a:solidFill>
                  <a:srgbClr val="30353F"/>
                </a:solidFill>
              </a:defRPr>
            </a:lvl1pPr>
          </a:lstStyle>
          <a:p>
            <a:pPr rtl="0"/>
            <a:r>
              <a:rPr lang="es-ES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Coderhouse</a:t>
            </a:r>
            <a:r>
              <a:rPr lang="es-E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– Data </a:t>
            </a:r>
            <a:r>
              <a:rPr lang="es-ES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Science</a:t>
            </a:r>
            <a:endParaRPr lang="es-E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72378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Rectángulo 10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6096000" cy="6857999"/>
          </a:xfrm>
          <a:prstGeom prst="rect">
            <a:avLst/>
          </a:prstGeom>
          <a:solidFill>
            <a:srgbClr val="30353F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s-ES" dirty="0"/>
          </a:p>
        </p:txBody>
      </p:sp>
      <p:pic>
        <p:nvPicPr>
          <p:cNvPr id="4" name="Imagen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581" y="-298043"/>
            <a:ext cx="12115842" cy="7454083"/>
          </a:xfrm>
          <a:prstGeom prst="rect">
            <a:avLst/>
          </a:prstGeom>
        </p:spPr>
      </p:pic>
      <p:sp>
        <p:nvSpPr>
          <p:cNvPr id="36" name="Rectángulo 3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67775" y="567165"/>
            <a:ext cx="7717952" cy="50234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102" name="Cuadro de texto 101"/>
          <p:cNvSpPr txBox="1"/>
          <p:nvPr/>
        </p:nvSpPr>
        <p:spPr>
          <a:xfrm>
            <a:off x="299936" y="1184895"/>
            <a:ext cx="2557586" cy="30777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rtl="0"/>
            <a:r>
              <a:rPr lang="es-ES" sz="2000" dirty="0">
                <a:solidFill>
                  <a:srgbClr val="D5D5D5"/>
                </a:solidFill>
                <a:latin typeface="Roboto" panose="02000000000000000000" pitchFamily="2" charset="0"/>
              </a:rPr>
              <a:t>A</a:t>
            </a:r>
            <a:r>
              <a:rPr lang="es-ES" sz="2000" b="0" i="0" dirty="0">
                <a:solidFill>
                  <a:srgbClr val="D5D5D5"/>
                </a:solidFill>
                <a:effectLst/>
                <a:latin typeface="Roboto" panose="02000000000000000000" pitchFamily="2" charset="0"/>
              </a:rPr>
              <a:t> medida que va creciendo el nivel de experiencia y el salario, hay menos tipo de empleo de profesional independiente y tiempo parcial y más contratos y tiempo completo.</a:t>
            </a:r>
            <a:endParaRPr lang="es-ES" sz="2000" dirty="0">
              <a:solidFill>
                <a:schemeClr val="bg1"/>
              </a:solidFill>
            </a:endParaRPr>
          </a:p>
        </p:txBody>
      </p:sp>
      <p:grpSp>
        <p:nvGrpSpPr>
          <p:cNvPr id="34" name="Grupo 3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881068" y="3621085"/>
            <a:ext cx="414478" cy="197058"/>
            <a:chOff x="4254500" y="2100263"/>
            <a:chExt cx="1906588" cy="906463"/>
          </a:xfrm>
        </p:grpSpPr>
        <p:sp>
          <p:nvSpPr>
            <p:cNvPr id="35" name="Forma libre 5"/>
            <p:cNvSpPr>
              <a:spLocks noEditPoints="1"/>
            </p:cNvSpPr>
            <p:nvPr/>
          </p:nvSpPr>
          <p:spPr bwMode="auto">
            <a:xfrm>
              <a:off x="4254500" y="2100263"/>
              <a:ext cx="1906588" cy="906463"/>
            </a:xfrm>
            <a:custGeom>
              <a:avLst/>
              <a:gdLst>
                <a:gd name="T0" fmla="*/ 1831 w 2048"/>
                <a:gd name="T1" fmla="*/ 0 h 970"/>
                <a:gd name="T2" fmla="*/ 1613 w 2048"/>
                <a:gd name="T3" fmla="*/ 217 h 970"/>
                <a:gd name="T4" fmla="*/ 1648 w 2048"/>
                <a:gd name="T5" fmla="*/ 336 h 970"/>
                <a:gd name="T6" fmla="*/ 1413 w 2048"/>
                <a:gd name="T7" fmla="*/ 571 h 970"/>
                <a:gd name="T8" fmla="*/ 1295 w 2048"/>
                <a:gd name="T9" fmla="*/ 535 h 970"/>
                <a:gd name="T10" fmla="*/ 1173 w 2048"/>
                <a:gd name="T11" fmla="*/ 573 h 970"/>
                <a:gd name="T12" fmla="*/ 935 w 2048"/>
                <a:gd name="T13" fmla="*/ 336 h 970"/>
                <a:gd name="T14" fmla="*/ 971 w 2048"/>
                <a:gd name="T15" fmla="*/ 217 h 970"/>
                <a:gd name="T16" fmla="*/ 753 w 2048"/>
                <a:gd name="T17" fmla="*/ 0 h 970"/>
                <a:gd name="T18" fmla="*/ 536 w 2048"/>
                <a:gd name="T19" fmla="*/ 217 h 970"/>
                <a:gd name="T20" fmla="*/ 571 w 2048"/>
                <a:gd name="T21" fmla="*/ 336 h 970"/>
                <a:gd name="T22" fmla="*/ 336 w 2048"/>
                <a:gd name="T23" fmla="*/ 571 h 970"/>
                <a:gd name="T24" fmla="*/ 217 w 2048"/>
                <a:gd name="T25" fmla="*/ 535 h 970"/>
                <a:gd name="T26" fmla="*/ 0 w 2048"/>
                <a:gd name="T27" fmla="*/ 753 h 970"/>
                <a:gd name="T28" fmla="*/ 217 w 2048"/>
                <a:gd name="T29" fmla="*/ 970 h 970"/>
                <a:gd name="T30" fmla="*/ 435 w 2048"/>
                <a:gd name="T31" fmla="*/ 753 h 970"/>
                <a:gd name="T32" fmla="*/ 400 w 2048"/>
                <a:gd name="T33" fmla="*/ 634 h 970"/>
                <a:gd name="T34" fmla="*/ 635 w 2048"/>
                <a:gd name="T35" fmla="*/ 399 h 970"/>
                <a:gd name="T36" fmla="*/ 753 w 2048"/>
                <a:gd name="T37" fmla="*/ 435 h 970"/>
                <a:gd name="T38" fmla="*/ 872 w 2048"/>
                <a:gd name="T39" fmla="*/ 399 h 970"/>
                <a:gd name="T40" fmla="*/ 1110 w 2048"/>
                <a:gd name="T41" fmla="*/ 638 h 970"/>
                <a:gd name="T42" fmla="*/ 1077 w 2048"/>
                <a:gd name="T43" fmla="*/ 753 h 970"/>
                <a:gd name="T44" fmla="*/ 1295 w 2048"/>
                <a:gd name="T45" fmla="*/ 970 h 970"/>
                <a:gd name="T46" fmla="*/ 1512 w 2048"/>
                <a:gd name="T47" fmla="*/ 753 h 970"/>
                <a:gd name="T48" fmla="*/ 1477 w 2048"/>
                <a:gd name="T49" fmla="*/ 634 h 970"/>
                <a:gd name="T50" fmla="*/ 1712 w 2048"/>
                <a:gd name="T51" fmla="*/ 399 h 970"/>
                <a:gd name="T52" fmla="*/ 1831 w 2048"/>
                <a:gd name="T53" fmla="*/ 435 h 970"/>
                <a:gd name="T54" fmla="*/ 2048 w 2048"/>
                <a:gd name="T55" fmla="*/ 217 h 970"/>
                <a:gd name="T56" fmla="*/ 1831 w 2048"/>
                <a:gd name="T57" fmla="*/ 0 h 970"/>
                <a:gd name="T58" fmla="*/ 217 w 2048"/>
                <a:gd name="T59" fmla="*/ 880 h 970"/>
                <a:gd name="T60" fmla="*/ 90 w 2048"/>
                <a:gd name="T61" fmla="*/ 753 h 970"/>
                <a:gd name="T62" fmla="*/ 217 w 2048"/>
                <a:gd name="T63" fmla="*/ 625 h 970"/>
                <a:gd name="T64" fmla="*/ 345 w 2048"/>
                <a:gd name="T65" fmla="*/ 753 h 970"/>
                <a:gd name="T66" fmla="*/ 217 w 2048"/>
                <a:gd name="T67" fmla="*/ 880 h 970"/>
                <a:gd name="T68" fmla="*/ 753 w 2048"/>
                <a:gd name="T69" fmla="*/ 345 h 970"/>
                <a:gd name="T70" fmla="*/ 626 w 2048"/>
                <a:gd name="T71" fmla="*/ 217 h 970"/>
                <a:gd name="T72" fmla="*/ 753 w 2048"/>
                <a:gd name="T73" fmla="*/ 90 h 970"/>
                <a:gd name="T74" fmla="*/ 881 w 2048"/>
                <a:gd name="T75" fmla="*/ 217 h 970"/>
                <a:gd name="T76" fmla="*/ 753 w 2048"/>
                <a:gd name="T77" fmla="*/ 345 h 970"/>
                <a:gd name="T78" fmla="*/ 1295 w 2048"/>
                <a:gd name="T79" fmla="*/ 880 h 970"/>
                <a:gd name="T80" fmla="*/ 1167 w 2048"/>
                <a:gd name="T81" fmla="*/ 753 h 970"/>
                <a:gd name="T82" fmla="*/ 1295 w 2048"/>
                <a:gd name="T83" fmla="*/ 625 h 970"/>
                <a:gd name="T84" fmla="*/ 1422 w 2048"/>
                <a:gd name="T85" fmla="*/ 753 h 970"/>
                <a:gd name="T86" fmla="*/ 1295 w 2048"/>
                <a:gd name="T87" fmla="*/ 880 h 970"/>
                <a:gd name="T88" fmla="*/ 1831 w 2048"/>
                <a:gd name="T89" fmla="*/ 345 h 970"/>
                <a:gd name="T90" fmla="*/ 1703 w 2048"/>
                <a:gd name="T91" fmla="*/ 217 h 970"/>
                <a:gd name="T92" fmla="*/ 1831 w 2048"/>
                <a:gd name="T93" fmla="*/ 90 h 970"/>
                <a:gd name="T94" fmla="*/ 1958 w 2048"/>
                <a:gd name="T95" fmla="*/ 217 h 970"/>
                <a:gd name="T96" fmla="*/ 1831 w 2048"/>
                <a:gd name="T97" fmla="*/ 345 h 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048" h="970">
                  <a:moveTo>
                    <a:pt x="1831" y="0"/>
                  </a:moveTo>
                  <a:cubicBezTo>
                    <a:pt x="1711" y="0"/>
                    <a:pt x="1613" y="97"/>
                    <a:pt x="1613" y="217"/>
                  </a:cubicBezTo>
                  <a:cubicBezTo>
                    <a:pt x="1613" y="261"/>
                    <a:pt x="1626" y="302"/>
                    <a:pt x="1648" y="336"/>
                  </a:cubicBezTo>
                  <a:cubicBezTo>
                    <a:pt x="1413" y="571"/>
                    <a:pt x="1413" y="571"/>
                    <a:pt x="1413" y="571"/>
                  </a:cubicBezTo>
                  <a:cubicBezTo>
                    <a:pt x="1379" y="548"/>
                    <a:pt x="1339" y="535"/>
                    <a:pt x="1295" y="535"/>
                  </a:cubicBezTo>
                  <a:cubicBezTo>
                    <a:pt x="1250" y="535"/>
                    <a:pt x="1207" y="549"/>
                    <a:pt x="1173" y="573"/>
                  </a:cubicBezTo>
                  <a:cubicBezTo>
                    <a:pt x="935" y="336"/>
                    <a:pt x="935" y="336"/>
                    <a:pt x="935" y="336"/>
                  </a:cubicBezTo>
                  <a:cubicBezTo>
                    <a:pt x="958" y="302"/>
                    <a:pt x="971" y="261"/>
                    <a:pt x="971" y="217"/>
                  </a:cubicBezTo>
                  <a:cubicBezTo>
                    <a:pt x="971" y="97"/>
                    <a:pt x="873" y="0"/>
                    <a:pt x="753" y="0"/>
                  </a:cubicBezTo>
                  <a:cubicBezTo>
                    <a:pt x="633" y="0"/>
                    <a:pt x="536" y="97"/>
                    <a:pt x="536" y="217"/>
                  </a:cubicBezTo>
                  <a:cubicBezTo>
                    <a:pt x="536" y="261"/>
                    <a:pt x="549" y="302"/>
                    <a:pt x="571" y="336"/>
                  </a:cubicBezTo>
                  <a:cubicBezTo>
                    <a:pt x="336" y="571"/>
                    <a:pt x="336" y="571"/>
                    <a:pt x="336" y="571"/>
                  </a:cubicBezTo>
                  <a:cubicBezTo>
                    <a:pt x="302" y="548"/>
                    <a:pt x="261" y="535"/>
                    <a:pt x="217" y="535"/>
                  </a:cubicBezTo>
                  <a:cubicBezTo>
                    <a:pt x="98" y="535"/>
                    <a:pt x="0" y="633"/>
                    <a:pt x="0" y="753"/>
                  </a:cubicBezTo>
                  <a:cubicBezTo>
                    <a:pt x="0" y="873"/>
                    <a:pt x="98" y="970"/>
                    <a:pt x="217" y="970"/>
                  </a:cubicBezTo>
                  <a:cubicBezTo>
                    <a:pt x="337" y="970"/>
                    <a:pt x="435" y="873"/>
                    <a:pt x="435" y="753"/>
                  </a:cubicBezTo>
                  <a:cubicBezTo>
                    <a:pt x="435" y="709"/>
                    <a:pt x="422" y="668"/>
                    <a:pt x="400" y="634"/>
                  </a:cubicBezTo>
                  <a:cubicBezTo>
                    <a:pt x="635" y="399"/>
                    <a:pt x="635" y="399"/>
                    <a:pt x="635" y="399"/>
                  </a:cubicBezTo>
                  <a:cubicBezTo>
                    <a:pt x="669" y="422"/>
                    <a:pt x="709" y="435"/>
                    <a:pt x="753" y="435"/>
                  </a:cubicBezTo>
                  <a:cubicBezTo>
                    <a:pt x="797" y="435"/>
                    <a:pt x="838" y="422"/>
                    <a:pt x="872" y="399"/>
                  </a:cubicBezTo>
                  <a:cubicBezTo>
                    <a:pt x="1110" y="638"/>
                    <a:pt x="1110" y="638"/>
                    <a:pt x="1110" y="638"/>
                  </a:cubicBezTo>
                  <a:cubicBezTo>
                    <a:pt x="1090" y="671"/>
                    <a:pt x="1077" y="711"/>
                    <a:pt x="1077" y="753"/>
                  </a:cubicBezTo>
                  <a:cubicBezTo>
                    <a:pt x="1077" y="873"/>
                    <a:pt x="1175" y="970"/>
                    <a:pt x="1295" y="970"/>
                  </a:cubicBezTo>
                  <a:cubicBezTo>
                    <a:pt x="1415" y="970"/>
                    <a:pt x="1512" y="873"/>
                    <a:pt x="1512" y="753"/>
                  </a:cubicBezTo>
                  <a:cubicBezTo>
                    <a:pt x="1512" y="709"/>
                    <a:pt x="1499" y="668"/>
                    <a:pt x="1477" y="634"/>
                  </a:cubicBezTo>
                  <a:cubicBezTo>
                    <a:pt x="1712" y="399"/>
                    <a:pt x="1712" y="399"/>
                    <a:pt x="1712" y="399"/>
                  </a:cubicBezTo>
                  <a:cubicBezTo>
                    <a:pt x="1746" y="422"/>
                    <a:pt x="1787" y="435"/>
                    <a:pt x="1831" y="435"/>
                  </a:cubicBezTo>
                  <a:cubicBezTo>
                    <a:pt x="1950" y="435"/>
                    <a:pt x="2048" y="337"/>
                    <a:pt x="2048" y="217"/>
                  </a:cubicBezTo>
                  <a:cubicBezTo>
                    <a:pt x="2048" y="97"/>
                    <a:pt x="1950" y="0"/>
                    <a:pt x="1831" y="0"/>
                  </a:cubicBezTo>
                  <a:close/>
                  <a:moveTo>
                    <a:pt x="217" y="880"/>
                  </a:moveTo>
                  <a:cubicBezTo>
                    <a:pt x="147" y="880"/>
                    <a:pt x="90" y="823"/>
                    <a:pt x="90" y="753"/>
                  </a:cubicBezTo>
                  <a:cubicBezTo>
                    <a:pt x="90" y="682"/>
                    <a:pt x="147" y="625"/>
                    <a:pt x="217" y="625"/>
                  </a:cubicBezTo>
                  <a:cubicBezTo>
                    <a:pt x="288" y="625"/>
                    <a:pt x="345" y="682"/>
                    <a:pt x="345" y="753"/>
                  </a:cubicBezTo>
                  <a:cubicBezTo>
                    <a:pt x="345" y="823"/>
                    <a:pt x="288" y="880"/>
                    <a:pt x="217" y="880"/>
                  </a:cubicBezTo>
                  <a:close/>
                  <a:moveTo>
                    <a:pt x="753" y="345"/>
                  </a:moveTo>
                  <a:cubicBezTo>
                    <a:pt x="683" y="345"/>
                    <a:pt x="626" y="288"/>
                    <a:pt x="626" y="217"/>
                  </a:cubicBezTo>
                  <a:cubicBezTo>
                    <a:pt x="626" y="147"/>
                    <a:pt x="683" y="90"/>
                    <a:pt x="753" y="90"/>
                  </a:cubicBezTo>
                  <a:cubicBezTo>
                    <a:pt x="823" y="90"/>
                    <a:pt x="881" y="147"/>
                    <a:pt x="881" y="217"/>
                  </a:cubicBezTo>
                  <a:cubicBezTo>
                    <a:pt x="881" y="288"/>
                    <a:pt x="823" y="345"/>
                    <a:pt x="753" y="345"/>
                  </a:cubicBezTo>
                  <a:close/>
                  <a:moveTo>
                    <a:pt x="1295" y="880"/>
                  </a:moveTo>
                  <a:cubicBezTo>
                    <a:pt x="1225" y="880"/>
                    <a:pt x="1167" y="823"/>
                    <a:pt x="1167" y="753"/>
                  </a:cubicBezTo>
                  <a:cubicBezTo>
                    <a:pt x="1167" y="682"/>
                    <a:pt x="1225" y="625"/>
                    <a:pt x="1295" y="625"/>
                  </a:cubicBezTo>
                  <a:cubicBezTo>
                    <a:pt x="1365" y="625"/>
                    <a:pt x="1422" y="682"/>
                    <a:pt x="1422" y="753"/>
                  </a:cubicBezTo>
                  <a:cubicBezTo>
                    <a:pt x="1422" y="823"/>
                    <a:pt x="1365" y="880"/>
                    <a:pt x="1295" y="880"/>
                  </a:cubicBezTo>
                  <a:close/>
                  <a:moveTo>
                    <a:pt x="1831" y="345"/>
                  </a:moveTo>
                  <a:cubicBezTo>
                    <a:pt x="1760" y="345"/>
                    <a:pt x="1703" y="288"/>
                    <a:pt x="1703" y="217"/>
                  </a:cubicBezTo>
                  <a:cubicBezTo>
                    <a:pt x="1703" y="147"/>
                    <a:pt x="1760" y="90"/>
                    <a:pt x="1831" y="90"/>
                  </a:cubicBezTo>
                  <a:cubicBezTo>
                    <a:pt x="1901" y="90"/>
                    <a:pt x="1958" y="147"/>
                    <a:pt x="1958" y="217"/>
                  </a:cubicBezTo>
                  <a:cubicBezTo>
                    <a:pt x="1958" y="288"/>
                    <a:pt x="1901" y="345"/>
                    <a:pt x="1831" y="3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dirty="0"/>
            </a:p>
          </p:txBody>
        </p:sp>
        <p:sp>
          <p:nvSpPr>
            <p:cNvPr id="38" name="Forma libre 6"/>
            <p:cNvSpPr>
              <a:spLocks/>
            </p:cNvSpPr>
            <p:nvPr/>
          </p:nvSpPr>
          <p:spPr bwMode="auto">
            <a:xfrm>
              <a:off x="4752975" y="2598738"/>
              <a:ext cx="176213" cy="174625"/>
            </a:xfrm>
            <a:custGeom>
              <a:avLst/>
              <a:gdLst>
                <a:gd name="T0" fmla="*/ 172 w 190"/>
                <a:gd name="T1" fmla="*/ 18 h 186"/>
                <a:gd name="T2" fmla="*/ 109 w 190"/>
                <a:gd name="T3" fmla="*/ 18 h 186"/>
                <a:gd name="T4" fmla="*/ 17 w 190"/>
                <a:gd name="T5" fmla="*/ 109 h 186"/>
                <a:gd name="T6" fmla="*/ 17 w 190"/>
                <a:gd name="T7" fmla="*/ 173 h 186"/>
                <a:gd name="T8" fmla="*/ 49 w 190"/>
                <a:gd name="T9" fmla="*/ 186 h 186"/>
                <a:gd name="T10" fmla="*/ 81 w 190"/>
                <a:gd name="T11" fmla="*/ 173 h 186"/>
                <a:gd name="T12" fmla="*/ 172 w 190"/>
                <a:gd name="T13" fmla="*/ 81 h 186"/>
                <a:gd name="T14" fmla="*/ 172 w 190"/>
                <a:gd name="T15" fmla="*/ 1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86">
                  <a:moveTo>
                    <a:pt x="172" y="18"/>
                  </a:moveTo>
                  <a:cubicBezTo>
                    <a:pt x="155" y="0"/>
                    <a:pt x="126" y="0"/>
                    <a:pt x="109" y="18"/>
                  </a:cubicBezTo>
                  <a:cubicBezTo>
                    <a:pt x="17" y="109"/>
                    <a:pt x="17" y="109"/>
                    <a:pt x="17" y="109"/>
                  </a:cubicBezTo>
                  <a:cubicBezTo>
                    <a:pt x="0" y="127"/>
                    <a:pt x="0" y="155"/>
                    <a:pt x="17" y="173"/>
                  </a:cubicBezTo>
                  <a:cubicBezTo>
                    <a:pt x="26" y="182"/>
                    <a:pt x="37" y="186"/>
                    <a:pt x="49" y="186"/>
                  </a:cubicBezTo>
                  <a:cubicBezTo>
                    <a:pt x="60" y="186"/>
                    <a:pt x="72" y="182"/>
                    <a:pt x="81" y="173"/>
                  </a:cubicBezTo>
                  <a:cubicBezTo>
                    <a:pt x="172" y="81"/>
                    <a:pt x="172" y="81"/>
                    <a:pt x="172" y="81"/>
                  </a:cubicBezTo>
                  <a:cubicBezTo>
                    <a:pt x="190" y="64"/>
                    <a:pt x="190" y="35"/>
                    <a:pt x="172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dirty="0"/>
            </a:p>
          </p:txBody>
        </p:sp>
        <p:sp>
          <p:nvSpPr>
            <p:cNvPr id="39" name="Forma libre 7"/>
            <p:cNvSpPr>
              <a:spLocks/>
            </p:cNvSpPr>
            <p:nvPr/>
          </p:nvSpPr>
          <p:spPr bwMode="auto">
            <a:xfrm>
              <a:off x="5486400" y="2330451"/>
              <a:ext cx="177800" cy="174625"/>
            </a:xfrm>
            <a:custGeom>
              <a:avLst/>
              <a:gdLst>
                <a:gd name="T0" fmla="*/ 173 w 190"/>
                <a:gd name="T1" fmla="*/ 18 h 186"/>
                <a:gd name="T2" fmla="*/ 109 w 190"/>
                <a:gd name="T3" fmla="*/ 18 h 186"/>
                <a:gd name="T4" fmla="*/ 18 w 190"/>
                <a:gd name="T5" fmla="*/ 109 h 186"/>
                <a:gd name="T6" fmla="*/ 18 w 190"/>
                <a:gd name="T7" fmla="*/ 173 h 186"/>
                <a:gd name="T8" fmla="*/ 50 w 190"/>
                <a:gd name="T9" fmla="*/ 186 h 186"/>
                <a:gd name="T10" fmla="*/ 81 w 190"/>
                <a:gd name="T11" fmla="*/ 173 h 186"/>
                <a:gd name="T12" fmla="*/ 173 w 190"/>
                <a:gd name="T13" fmla="*/ 81 h 186"/>
                <a:gd name="T14" fmla="*/ 173 w 190"/>
                <a:gd name="T15" fmla="*/ 1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86">
                  <a:moveTo>
                    <a:pt x="173" y="18"/>
                  </a:moveTo>
                  <a:cubicBezTo>
                    <a:pt x="155" y="0"/>
                    <a:pt x="127" y="0"/>
                    <a:pt x="109" y="18"/>
                  </a:cubicBezTo>
                  <a:cubicBezTo>
                    <a:pt x="18" y="109"/>
                    <a:pt x="18" y="109"/>
                    <a:pt x="18" y="109"/>
                  </a:cubicBezTo>
                  <a:cubicBezTo>
                    <a:pt x="0" y="127"/>
                    <a:pt x="0" y="155"/>
                    <a:pt x="18" y="173"/>
                  </a:cubicBezTo>
                  <a:cubicBezTo>
                    <a:pt x="27" y="182"/>
                    <a:pt x="38" y="186"/>
                    <a:pt x="50" y="186"/>
                  </a:cubicBezTo>
                  <a:cubicBezTo>
                    <a:pt x="61" y="186"/>
                    <a:pt x="73" y="181"/>
                    <a:pt x="81" y="173"/>
                  </a:cubicBezTo>
                  <a:cubicBezTo>
                    <a:pt x="173" y="81"/>
                    <a:pt x="173" y="81"/>
                    <a:pt x="173" y="81"/>
                  </a:cubicBezTo>
                  <a:cubicBezTo>
                    <a:pt x="190" y="64"/>
                    <a:pt x="190" y="35"/>
                    <a:pt x="173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dirty="0"/>
            </a:p>
          </p:txBody>
        </p:sp>
      </p:grpSp>
      <p:sp>
        <p:nvSpPr>
          <p:cNvPr id="5" name="Título 4" hidden="1">
            <a:extLst>
              <a:ext uri="{FF2B5EF4-FFF2-40B4-BE49-F238E27FC236}">
                <a16:creationId xmlns:a16="http://schemas.microsoft.com/office/drawing/2014/main" id="{B353CF45-7FD3-4F2B-B046-D14200DBD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dirty="0"/>
              <a:t>Diapositiva 10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745FB7B4-D8CC-41D3-0DE6-ACFD808672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6868" y="809669"/>
            <a:ext cx="6871835" cy="4671888"/>
          </a:xfrm>
          <a:prstGeom prst="rect">
            <a:avLst/>
          </a:prstGeom>
        </p:spPr>
      </p:pic>
      <p:sp>
        <p:nvSpPr>
          <p:cNvPr id="11" name="Cuadro de texto 39">
            <a:extLst>
              <a:ext uri="{FF2B5EF4-FFF2-40B4-BE49-F238E27FC236}">
                <a16:creationId xmlns:a16="http://schemas.microsoft.com/office/drawing/2014/main" id="{0F85774C-E054-79DF-332D-38047A1E5607}"/>
              </a:ext>
            </a:extLst>
          </p:cNvPr>
          <p:cNvSpPr txBox="1"/>
          <p:nvPr/>
        </p:nvSpPr>
        <p:spPr>
          <a:xfrm>
            <a:off x="225074" y="6527346"/>
            <a:ext cx="2072683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>
              <a:defRPr sz="1400">
                <a:solidFill>
                  <a:srgbClr val="30353F"/>
                </a:solidFill>
              </a:defRPr>
            </a:lvl1pPr>
          </a:lstStyle>
          <a:p>
            <a:pPr rtl="0"/>
            <a:r>
              <a:rPr lang="es-ES" dirty="0" err="1">
                <a:solidFill>
                  <a:schemeClr val="bg1"/>
                </a:solidFill>
              </a:rPr>
              <a:t>Coderhouse</a:t>
            </a:r>
            <a:r>
              <a:rPr lang="es-ES" dirty="0">
                <a:solidFill>
                  <a:schemeClr val="bg1"/>
                </a:solidFill>
              </a:rPr>
              <a:t> – Data </a:t>
            </a:r>
            <a:r>
              <a:rPr lang="es-ES" dirty="0" err="1">
                <a:solidFill>
                  <a:schemeClr val="bg1"/>
                </a:solidFill>
              </a:rPr>
              <a:t>Science</a:t>
            </a:r>
            <a:endParaRPr lang="es-E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01428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Rectángulo 10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6096000" cy="6857999"/>
          </a:xfrm>
          <a:prstGeom prst="rect">
            <a:avLst/>
          </a:prstGeom>
          <a:solidFill>
            <a:srgbClr val="30353F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s-ES" dirty="0"/>
          </a:p>
        </p:txBody>
      </p:sp>
      <p:sp>
        <p:nvSpPr>
          <p:cNvPr id="102" name="Cuadro de texto 101"/>
          <p:cNvSpPr txBox="1"/>
          <p:nvPr/>
        </p:nvSpPr>
        <p:spPr>
          <a:xfrm>
            <a:off x="352459" y="1894021"/>
            <a:ext cx="2557586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rtl="0"/>
            <a:r>
              <a:rPr lang="es-ES" sz="2000" dirty="0">
                <a:solidFill>
                  <a:srgbClr val="D5D5D5"/>
                </a:solidFill>
                <a:latin typeface="Roboto" panose="02000000000000000000" pitchFamily="2" charset="0"/>
              </a:rPr>
              <a:t>DISTRIBUCIÓN DE SALARIOS SEGÚN EL PUESTO Y NIVEL DE EXPERIENCIA</a:t>
            </a:r>
            <a:endParaRPr lang="es-ES" sz="2000" dirty="0">
              <a:solidFill>
                <a:schemeClr val="bg1"/>
              </a:solidFill>
            </a:endParaRPr>
          </a:p>
        </p:txBody>
      </p:sp>
      <p:grpSp>
        <p:nvGrpSpPr>
          <p:cNvPr id="34" name="Grupo 3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881068" y="3621085"/>
            <a:ext cx="414478" cy="197058"/>
            <a:chOff x="4254500" y="2100263"/>
            <a:chExt cx="1906588" cy="906463"/>
          </a:xfrm>
        </p:grpSpPr>
        <p:sp>
          <p:nvSpPr>
            <p:cNvPr id="35" name="Forma libre 5"/>
            <p:cNvSpPr>
              <a:spLocks noEditPoints="1"/>
            </p:cNvSpPr>
            <p:nvPr/>
          </p:nvSpPr>
          <p:spPr bwMode="auto">
            <a:xfrm>
              <a:off x="4254500" y="2100263"/>
              <a:ext cx="1906588" cy="906463"/>
            </a:xfrm>
            <a:custGeom>
              <a:avLst/>
              <a:gdLst>
                <a:gd name="T0" fmla="*/ 1831 w 2048"/>
                <a:gd name="T1" fmla="*/ 0 h 970"/>
                <a:gd name="T2" fmla="*/ 1613 w 2048"/>
                <a:gd name="T3" fmla="*/ 217 h 970"/>
                <a:gd name="T4" fmla="*/ 1648 w 2048"/>
                <a:gd name="T5" fmla="*/ 336 h 970"/>
                <a:gd name="T6" fmla="*/ 1413 w 2048"/>
                <a:gd name="T7" fmla="*/ 571 h 970"/>
                <a:gd name="T8" fmla="*/ 1295 w 2048"/>
                <a:gd name="T9" fmla="*/ 535 h 970"/>
                <a:gd name="T10" fmla="*/ 1173 w 2048"/>
                <a:gd name="T11" fmla="*/ 573 h 970"/>
                <a:gd name="T12" fmla="*/ 935 w 2048"/>
                <a:gd name="T13" fmla="*/ 336 h 970"/>
                <a:gd name="T14" fmla="*/ 971 w 2048"/>
                <a:gd name="T15" fmla="*/ 217 h 970"/>
                <a:gd name="T16" fmla="*/ 753 w 2048"/>
                <a:gd name="T17" fmla="*/ 0 h 970"/>
                <a:gd name="T18" fmla="*/ 536 w 2048"/>
                <a:gd name="T19" fmla="*/ 217 h 970"/>
                <a:gd name="T20" fmla="*/ 571 w 2048"/>
                <a:gd name="T21" fmla="*/ 336 h 970"/>
                <a:gd name="T22" fmla="*/ 336 w 2048"/>
                <a:gd name="T23" fmla="*/ 571 h 970"/>
                <a:gd name="T24" fmla="*/ 217 w 2048"/>
                <a:gd name="T25" fmla="*/ 535 h 970"/>
                <a:gd name="T26" fmla="*/ 0 w 2048"/>
                <a:gd name="T27" fmla="*/ 753 h 970"/>
                <a:gd name="T28" fmla="*/ 217 w 2048"/>
                <a:gd name="T29" fmla="*/ 970 h 970"/>
                <a:gd name="T30" fmla="*/ 435 w 2048"/>
                <a:gd name="T31" fmla="*/ 753 h 970"/>
                <a:gd name="T32" fmla="*/ 400 w 2048"/>
                <a:gd name="T33" fmla="*/ 634 h 970"/>
                <a:gd name="T34" fmla="*/ 635 w 2048"/>
                <a:gd name="T35" fmla="*/ 399 h 970"/>
                <a:gd name="T36" fmla="*/ 753 w 2048"/>
                <a:gd name="T37" fmla="*/ 435 h 970"/>
                <a:gd name="T38" fmla="*/ 872 w 2048"/>
                <a:gd name="T39" fmla="*/ 399 h 970"/>
                <a:gd name="T40" fmla="*/ 1110 w 2048"/>
                <a:gd name="T41" fmla="*/ 638 h 970"/>
                <a:gd name="T42" fmla="*/ 1077 w 2048"/>
                <a:gd name="T43" fmla="*/ 753 h 970"/>
                <a:gd name="T44" fmla="*/ 1295 w 2048"/>
                <a:gd name="T45" fmla="*/ 970 h 970"/>
                <a:gd name="T46" fmla="*/ 1512 w 2048"/>
                <a:gd name="T47" fmla="*/ 753 h 970"/>
                <a:gd name="T48" fmla="*/ 1477 w 2048"/>
                <a:gd name="T49" fmla="*/ 634 h 970"/>
                <a:gd name="T50" fmla="*/ 1712 w 2048"/>
                <a:gd name="T51" fmla="*/ 399 h 970"/>
                <a:gd name="T52" fmla="*/ 1831 w 2048"/>
                <a:gd name="T53" fmla="*/ 435 h 970"/>
                <a:gd name="T54" fmla="*/ 2048 w 2048"/>
                <a:gd name="T55" fmla="*/ 217 h 970"/>
                <a:gd name="T56" fmla="*/ 1831 w 2048"/>
                <a:gd name="T57" fmla="*/ 0 h 970"/>
                <a:gd name="T58" fmla="*/ 217 w 2048"/>
                <a:gd name="T59" fmla="*/ 880 h 970"/>
                <a:gd name="T60" fmla="*/ 90 w 2048"/>
                <a:gd name="T61" fmla="*/ 753 h 970"/>
                <a:gd name="T62" fmla="*/ 217 w 2048"/>
                <a:gd name="T63" fmla="*/ 625 h 970"/>
                <a:gd name="T64" fmla="*/ 345 w 2048"/>
                <a:gd name="T65" fmla="*/ 753 h 970"/>
                <a:gd name="T66" fmla="*/ 217 w 2048"/>
                <a:gd name="T67" fmla="*/ 880 h 970"/>
                <a:gd name="T68" fmla="*/ 753 w 2048"/>
                <a:gd name="T69" fmla="*/ 345 h 970"/>
                <a:gd name="T70" fmla="*/ 626 w 2048"/>
                <a:gd name="T71" fmla="*/ 217 h 970"/>
                <a:gd name="T72" fmla="*/ 753 w 2048"/>
                <a:gd name="T73" fmla="*/ 90 h 970"/>
                <a:gd name="T74" fmla="*/ 881 w 2048"/>
                <a:gd name="T75" fmla="*/ 217 h 970"/>
                <a:gd name="T76" fmla="*/ 753 w 2048"/>
                <a:gd name="T77" fmla="*/ 345 h 970"/>
                <a:gd name="T78" fmla="*/ 1295 w 2048"/>
                <a:gd name="T79" fmla="*/ 880 h 970"/>
                <a:gd name="T80" fmla="*/ 1167 w 2048"/>
                <a:gd name="T81" fmla="*/ 753 h 970"/>
                <a:gd name="T82" fmla="*/ 1295 w 2048"/>
                <a:gd name="T83" fmla="*/ 625 h 970"/>
                <a:gd name="T84" fmla="*/ 1422 w 2048"/>
                <a:gd name="T85" fmla="*/ 753 h 970"/>
                <a:gd name="T86" fmla="*/ 1295 w 2048"/>
                <a:gd name="T87" fmla="*/ 880 h 970"/>
                <a:gd name="T88" fmla="*/ 1831 w 2048"/>
                <a:gd name="T89" fmla="*/ 345 h 970"/>
                <a:gd name="T90" fmla="*/ 1703 w 2048"/>
                <a:gd name="T91" fmla="*/ 217 h 970"/>
                <a:gd name="T92" fmla="*/ 1831 w 2048"/>
                <a:gd name="T93" fmla="*/ 90 h 970"/>
                <a:gd name="T94" fmla="*/ 1958 w 2048"/>
                <a:gd name="T95" fmla="*/ 217 h 970"/>
                <a:gd name="T96" fmla="*/ 1831 w 2048"/>
                <a:gd name="T97" fmla="*/ 345 h 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048" h="970">
                  <a:moveTo>
                    <a:pt x="1831" y="0"/>
                  </a:moveTo>
                  <a:cubicBezTo>
                    <a:pt x="1711" y="0"/>
                    <a:pt x="1613" y="97"/>
                    <a:pt x="1613" y="217"/>
                  </a:cubicBezTo>
                  <a:cubicBezTo>
                    <a:pt x="1613" y="261"/>
                    <a:pt x="1626" y="302"/>
                    <a:pt x="1648" y="336"/>
                  </a:cubicBezTo>
                  <a:cubicBezTo>
                    <a:pt x="1413" y="571"/>
                    <a:pt x="1413" y="571"/>
                    <a:pt x="1413" y="571"/>
                  </a:cubicBezTo>
                  <a:cubicBezTo>
                    <a:pt x="1379" y="548"/>
                    <a:pt x="1339" y="535"/>
                    <a:pt x="1295" y="535"/>
                  </a:cubicBezTo>
                  <a:cubicBezTo>
                    <a:pt x="1250" y="535"/>
                    <a:pt x="1207" y="549"/>
                    <a:pt x="1173" y="573"/>
                  </a:cubicBezTo>
                  <a:cubicBezTo>
                    <a:pt x="935" y="336"/>
                    <a:pt x="935" y="336"/>
                    <a:pt x="935" y="336"/>
                  </a:cubicBezTo>
                  <a:cubicBezTo>
                    <a:pt x="958" y="302"/>
                    <a:pt x="971" y="261"/>
                    <a:pt x="971" y="217"/>
                  </a:cubicBezTo>
                  <a:cubicBezTo>
                    <a:pt x="971" y="97"/>
                    <a:pt x="873" y="0"/>
                    <a:pt x="753" y="0"/>
                  </a:cubicBezTo>
                  <a:cubicBezTo>
                    <a:pt x="633" y="0"/>
                    <a:pt x="536" y="97"/>
                    <a:pt x="536" y="217"/>
                  </a:cubicBezTo>
                  <a:cubicBezTo>
                    <a:pt x="536" y="261"/>
                    <a:pt x="549" y="302"/>
                    <a:pt x="571" y="336"/>
                  </a:cubicBezTo>
                  <a:cubicBezTo>
                    <a:pt x="336" y="571"/>
                    <a:pt x="336" y="571"/>
                    <a:pt x="336" y="571"/>
                  </a:cubicBezTo>
                  <a:cubicBezTo>
                    <a:pt x="302" y="548"/>
                    <a:pt x="261" y="535"/>
                    <a:pt x="217" y="535"/>
                  </a:cubicBezTo>
                  <a:cubicBezTo>
                    <a:pt x="98" y="535"/>
                    <a:pt x="0" y="633"/>
                    <a:pt x="0" y="753"/>
                  </a:cubicBezTo>
                  <a:cubicBezTo>
                    <a:pt x="0" y="873"/>
                    <a:pt x="98" y="970"/>
                    <a:pt x="217" y="970"/>
                  </a:cubicBezTo>
                  <a:cubicBezTo>
                    <a:pt x="337" y="970"/>
                    <a:pt x="435" y="873"/>
                    <a:pt x="435" y="753"/>
                  </a:cubicBezTo>
                  <a:cubicBezTo>
                    <a:pt x="435" y="709"/>
                    <a:pt x="422" y="668"/>
                    <a:pt x="400" y="634"/>
                  </a:cubicBezTo>
                  <a:cubicBezTo>
                    <a:pt x="635" y="399"/>
                    <a:pt x="635" y="399"/>
                    <a:pt x="635" y="399"/>
                  </a:cubicBezTo>
                  <a:cubicBezTo>
                    <a:pt x="669" y="422"/>
                    <a:pt x="709" y="435"/>
                    <a:pt x="753" y="435"/>
                  </a:cubicBezTo>
                  <a:cubicBezTo>
                    <a:pt x="797" y="435"/>
                    <a:pt x="838" y="422"/>
                    <a:pt x="872" y="399"/>
                  </a:cubicBezTo>
                  <a:cubicBezTo>
                    <a:pt x="1110" y="638"/>
                    <a:pt x="1110" y="638"/>
                    <a:pt x="1110" y="638"/>
                  </a:cubicBezTo>
                  <a:cubicBezTo>
                    <a:pt x="1090" y="671"/>
                    <a:pt x="1077" y="711"/>
                    <a:pt x="1077" y="753"/>
                  </a:cubicBezTo>
                  <a:cubicBezTo>
                    <a:pt x="1077" y="873"/>
                    <a:pt x="1175" y="970"/>
                    <a:pt x="1295" y="970"/>
                  </a:cubicBezTo>
                  <a:cubicBezTo>
                    <a:pt x="1415" y="970"/>
                    <a:pt x="1512" y="873"/>
                    <a:pt x="1512" y="753"/>
                  </a:cubicBezTo>
                  <a:cubicBezTo>
                    <a:pt x="1512" y="709"/>
                    <a:pt x="1499" y="668"/>
                    <a:pt x="1477" y="634"/>
                  </a:cubicBezTo>
                  <a:cubicBezTo>
                    <a:pt x="1712" y="399"/>
                    <a:pt x="1712" y="399"/>
                    <a:pt x="1712" y="399"/>
                  </a:cubicBezTo>
                  <a:cubicBezTo>
                    <a:pt x="1746" y="422"/>
                    <a:pt x="1787" y="435"/>
                    <a:pt x="1831" y="435"/>
                  </a:cubicBezTo>
                  <a:cubicBezTo>
                    <a:pt x="1950" y="435"/>
                    <a:pt x="2048" y="337"/>
                    <a:pt x="2048" y="217"/>
                  </a:cubicBezTo>
                  <a:cubicBezTo>
                    <a:pt x="2048" y="97"/>
                    <a:pt x="1950" y="0"/>
                    <a:pt x="1831" y="0"/>
                  </a:cubicBezTo>
                  <a:close/>
                  <a:moveTo>
                    <a:pt x="217" y="880"/>
                  </a:moveTo>
                  <a:cubicBezTo>
                    <a:pt x="147" y="880"/>
                    <a:pt x="90" y="823"/>
                    <a:pt x="90" y="753"/>
                  </a:cubicBezTo>
                  <a:cubicBezTo>
                    <a:pt x="90" y="682"/>
                    <a:pt x="147" y="625"/>
                    <a:pt x="217" y="625"/>
                  </a:cubicBezTo>
                  <a:cubicBezTo>
                    <a:pt x="288" y="625"/>
                    <a:pt x="345" y="682"/>
                    <a:pt x="345" y="753"/>
                  </a:cubicBezTo>
                  <a:cubicBezTo>
                    <a:pt x="345" y="823"/>
                    <a:pt x="288" y="880"/>
                    <a:pt x="217" y="880"/>
                  </a:cubicBezTo>
                  <a:close/>
                  <a:moveTo>
                    <a:pt x="753" y="345"/>
                  </a:moveTo>
                  <a:cubicBezTo>
                    <a:pt x="683" y="345"/>
                    <a:pt x="626" y="288"/>
                    <a:pt x="626" y="217"/>
                  </a:cubicBezTo>
                  <a:cubicBezTo>
                    <a:pt x="626" y="147"/>
                    <a:pt x="683" y="90"/>
                    <a:pt x="753" y="90"/>
                  </a:cubicBezTo>
                  <a:cubicBezTo>
                    <a:pt x="823" y="90"/>
                    <a:pt x="881" y="147"/>
                    <a:pt x="881" y="217"/>
                  </a:cubicBezTo>
                  <a:cubicBezTo>
                    <a:pt x="881" y="288"/>
                    <a:pt x="823" y="345"/>
                    <a:pt x="753" y="345"/>
                  </a:cubicBezTo>
                  <a:close/>
                  <a:moveTo>
                    <a:pt x="1295" y="880"/>
                  </a:moveTo>
                  <a:cubicBezTo>
                    <a:pt x="1225" y="880"/>
                    <a:pt x="1167" y="823"/>
                    <a:pt x="1167" y="753"/>
                  </a:cubicBezTo>
                  <a:cubicBezTo>
                    <a:pt x="1167" y="682"/>
                    <a:pt x="1225" y="625"/>
                    <a:pt x="1295" y="625"/>
                  </a:cubicBezTo>
                  <a:cubicBezTo>
                    <a:pt x="1365" y="625"/>
                    <a:pt x="1422" y="682"/>
                    <a:pt x="1422" y="753"/>
                  </a:cubicBezTo>
                  <a:cubicBezTo>
                    <a:pt x="1422" y="823"/>
                    <a:pt x="1365" y="880"/>
                    <a:pt x="1295" y="880"/>
                  </a:cubicBezTo>
                  <a:close/>
                  <a:moveTo>
                    <a:pt x="1831" y="345"/>
                  </a:moveTo>
                  <a:cubicBezTo>
                    <a:pt x="1760" y="345"/>
                    <a:pt x="1703" y="288"/>
                    <a:pt x="1703" y="217"/>
                  </a:cubicBezTo>
                  <a:cubicBezTo>
                    <a:pt x="1703" y="147"/>
                    <a:pt x="1760" y="90"/>
                    <a:pt x="1831" y="90"/>
                  </a:cubicBezTo>
                  <a:cubicBezTo>
                    <a:pt x="1901" y="90"/>
                    <a:pt x="1958" y="147"/>
                    <a:pt x="1958" y="217"/>
                  </a:cubicBezTo>
                  <a:cubicBezTo>
                    <a:pt x="1958" y="288"/>
                    <a:pt x="1901" y="345"/>
                    <a:pt x="1831" y="3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dirty="0"/>
            </a:p>
          </p:txBody>
        </p:sp>
        <p:sp>
          <p:nvSpPr>
            <p:cNvPr id="38" name="Forma libre 6"/>
            <p:cNvSpPr>
              <a:spLocks/>
            </p:cNvSpPr>
            <p:nvPr/>
          </p:nvSpPr>
          <p:spPr bwMode="auto">
            <a:xfrm>
              <a:off x="4752975" y="2598738"/>
              <a:ext cx="176213" cy="174625"/>
            </a:xfrm>
            <a:custGeom>
              <a:avLst/>
              <a:gdLst>
                <a:gd name="T0" fmla="*/ 172 w 190"/>
                <a:gd name="T1" fmla="*/ 18 h 186"/>
                <a:gd name="T2" fmla="*/ 109 w 190"/>
                <a:gd name="T3" fmla="*/ 18 h 186"/>
                <a:gd name="T4" fmla="*/ 17 w 190"/>
                <a:gd name="T5" fmla="*/ 109 h 186"/>
                <a:gd name="T6" fmla="*/ 17 w 190"/>
                <a:gd name="T7" fmla="*/ 173 h 186"/>
                <a:gd name="T8" fmla="*/ 49 w 190"/>
                <a:gd name="T9" fmla="*/ 186 h 186"/>
                <a:gd name="T10" fmla="*/ 81 w 190"/>
                <a:gd name="T11" fmla="*/ 173 h 186"/>
                <a:gd name="T12" fmla="*/ 172 w 190"/>
                <a:gd name="T13" fmla="*/ 81 h 186"/>
                <a:gd name="T14" fmla="*/ 172 w 190"/>
                <a:gd name="T15" fmla="*/ 1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86">
                  <a:moveTo>
                    <a:pt x="172" y="18"/>
                  </a:moveTo>
                  <a:cubicBezTo>
                    <a:pt x="155" y="0"/>
                    <a:pt x="126" y="0"/>
                    <a:pt x="109" y="18"/>
                  </a:cubicBezTo>
                  <a:cubicBezTo>
                    <a:pt x="17" y="109"/>
                    <a:pt x="17" y="109"/>
                    <a:pt x="17" y="109"/>
                  </a:cubicBezTo>
                  <a:cubicBezTo>
                    <a:pt x="0" y="127"/>
                    <a:pt x="0" y="155"/>
                    <a:pt x="17" y="173"/>
                  </a:cubicBezTo>
                  <a:cubicBezTo>
                    <a:pt x="26" y="182"/>
                    <a:pt x="37" y="186"/>
                    <a:pt x="49" y="186"/>
                  </a:cubicBezTo>
                  <a:cubicBezTo>
                    <a:pt x="60" y="186"/>
                    <a:pt x="72" y="182"/>
                    <a:pt x="81" y="173"/>
                  </a:cubicBezTo>
                  <a:cubicBezTo>
                    <a:pt x="172" y="81"/>
                    <a:pt x="172" y="81"/>
                    <a:pt x="172" y="81"/>
                  </a:cubicBezTo>
                  <a:cubicBezTo>
                    <a:pt x="190" y="64"/>
                    <a:pt x="190" y="35"/>
                    <a:pt x="172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dirty="0"/>
            </a:p>
          </p:txBody>
        </p:sp>
        <p:sp>
          <p:nvSpPr>
            <p:cNvPr id="39" name="Forma libre 7"/>
            <p:cNvSpPr>
              <a:spLocks/>
            </p:cNvSpPr>
            <p:nvPr/>
          </p:nvSpPr>
          <p:spPr bwMode="auto">
            <a:xfrm>
              <a:off x="5486400" y="2330451"/>
              <a:ext cx="177800" cy="174625"/>
            </a:xfrm>
            <a:custGeom>
              <a:avLst/>
              <a:gdLst>
                <a:gd name="T0" fmla="*/ 173 w 190"/>
                <a:gd name="T1" fmla="*/ 18 h 186"/>
                <a:gd name="T2" fmla="*/ 109 w 190"/>
                <a:gd name="T3" fmla="*/ 18 h 186"/>
                <a:gd name="T4" fmla="*/ 18 w 190"/>
                <a:gd name="T5" fmla="*/ 109 h 186"/>
                <a:gd name="T6" fmla="*/ 18 w 190"/>
                <a:gd name="T7" fmla="*/ 173 h 186"/>
                <a:gd name="T8" fmla="*/ 50 w 190"/>
                <a:gd name="T9" fmla="*/ 186 h 186"/>
                <a:gd name="T10" fmla="*/ 81 w 190"/>
                <a:gd name="T11" fmla="*/ 173 h 186"/>
                <a:gd name="T12" fmla="*/ 173 w 190"/>
                <a:gd name="T13" fmla="*/ 81 h 186"/>
                <a:gd name="T14" fmla="*/ 173 w 190"/>
                <a:gd name="T15" fmla="*/ 1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86">
                  <a:moveTo>
                    <a:pt x="173" y="18"/>
                  </a:moveTo>
                  <a:cubicBezTo>
                    <a:pt x="155" y="0"/>
                    <a:pt x="127" y="0"/>
                    <a:pt x="109" y="18"/>
                  </a:cubicBezTo>
                  <a:cubicBezTo>
                    <a:pt x="18" y="109"/>
                    <a:pt x="18" y="109"/>
                    <a:pt x="18" y="109"/>
                  </a:cubicBezTo>
                  <a:cubicBezTo>
                    <a:pt x="0" y="127"/>
                    <a:pt x="0" y="155"/>
                    <a:pt x="18" y="173"/>
                  </a:cubicBezTo>
                  <a:cubicBezTo>
                    <a:pt x="27" y="182"/>
                    <a:pt x="38" y="186"/>
                    <a:pt x="50" y="186"/>
                  </a:cubicBezTo>
                  <a:cubicBezTo>
                    <a:pt x="61" y="186"/>
                    <a:pt x="73" y="181"/>
                    <a:pt x="81" y="173"/>
                  </a:cubicBezTo>
                  <a:cubicBezTo>
                    <a:pt x="173" y="81"/>
                    <a:pt x="173" y="81"/>
                    <a:pt x="173" y="81"/>
                  </a:cubicBezTo>
                  <a:cubicBezTo>
                    <a:pt x="190" y="64"/>
                    <a:pt x="190" y="35"/>
                    <a:pt x="173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dirty="0"/>
            </a:p>
          </p:txBody>
        </p:sp>
      </p:grpSp>
      <p:sp>
        <p:nvSpPr>
          <p:cNvPr id="5" name="Título 4" hidden="1">
            <a:extLst>
              <a:ext uri="{FF2B5EF4-FFF2-40B4-BE49-F238E27FC236}">
                <a16:creationId xmlns:a16="http://schemas.microsoft.com/office/drawing/2014/main" id="{B353CF45-7FD3-4F2B-B046-D14200DBD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dirty="0"/>
              <a:t>Diapositiva 10</a:t>
            </a:r>
          </a:p>
        </p:txBody>
      </p:sp>
      <p:sp>
        <p:nvSpPr>
          <p:cNvPr id="11" name="Cuadro de texto 39">
            <a:extLst>
              <a:ext uri="{FF2B5EF4-FFF2-40B4-BE49-F238E27FC236}">
                <a16:creationId xmlns:a16="http://schemas.microsoft.com/office/drawing/2014/main" id="{0F85774C-E054-79DF-332D-38047A1E5607}"/>
              </a:ext>
            </a:extLst>
          </p:cNvPr>
          <p:cNvSpPr txBox="1"/>
          <p:nvPr/>
        </p:nvSpPr>
        <p:spPr>
          <a:xfrm>
            <a:off x="225074" y="6527346"/>
            <a:ext cx="2072683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>
              <a:defRPr sz="1400">
                <a:solidFill>
                  <a:srgbClr val="30353F"/>
                </a:solidFill>
              </a:defRPr>
            </a:lvl1pPr>
          </a:lstStyle>
          <a:p>
            <a:pPr rtl="0"/>
            <a:r>
              <a:rPr lang="es-ES" dirty="0" err="1">
                <a:solidFill>
                  <a:schemeClr val="bg1"/>
                </a:solidFill>
              </a:rPr>
              <a:t>Coderhouse</a:t>
            </a:r>
            <a:r>
              <a:rPr lang="es-ES" dirty="0">
                <a:solidFill>
                  <a:schemeClr val="bg1"/>
                </a:solidFill>
              </a:rPr>
              <a:t> – Data </a:t>
            </a:r>
            <a:r>
              <a:rPr lang="es-ES" dirty="0" err="1">
                <a:solidFill>
                  <a:schemeClr val="bg1"/>
                </a:solidFill>
              </a:rPr>
              <a:t>Science</a:t>
            </a:r>
            <a:endParaRPr lang="es-ES" dirty="0">
              <a:solidFill>
                <a:schemeClr val="bg1"/>
              </a:solidFill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F4CA5CE1-FF08-C139-AD3A-C1652A833D2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06"/>
          <a:stretch/>
        </p:blipFill>
        <p:spPr>
          <a:xfrm>
            <a:off x="3455994" y="-1"/>
            <a:ext cx="8736006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3021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Cuadro de texto 101"/>
          <p:cNvSpPr txBox="1"/>
          <p:nvPr/>
        </p:nvSpPr>
        <p:spPr>
          <a:xfrm>
            <a:off x="6096000" y="158598"/>
            <a:ext cx="6005489" cy="692497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</a:rPr>
              <a:t>La distribución salarial de los profesionales de la ciencia de datos revela un patrón sesgado ligeramente hacia la izquierda, lo que indica una prevalencia de salarios de rango bajo a medio.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ES" dirty="0">
              <a:solidFill>
                <a:schemeClr val="tx1">
                  <a:lumMod val="65000"/>
                  <a:lumOff val="35000"/>
                </a:schemeClr>
              </a:solidFill>
              <a:latin typeface="Roboto" panose="02000000000000000000" pitchFamily="2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</a:rPr>
              <a:t>Un pico distintivo en la distribución sugiere una presencia concentrada de profesionales dentro de un rango salarial específico.</a:t>
            </a:r>
          </a:p>
          <a:p>
            <a:pPr algn="l"/>
            <a:endParaRPr lang="es-ES" b="0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Roboto" panose="02000000000000000000" pitchFamily="2" charset="0"/>
            </a:endParaRP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es-ES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Roboto" panose="02000000000000000000" pitchFamily="2" charset="0"/>
              </a:rPr>
              <a:t>Los profesionales de nivel </a:t>
            </a:r>
            <a:r>
              <a:rPr lang="es-ES" b="0" i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Roboto" panose="02000000000000000000" pitchFamily="2" charset="0"/>
              </a:rPr>
              <a:t>Experienced</a:t>
            </a:r>
            <a:r>
              <a:rPr lang="es-ES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Roboto" panose="02000000000000000000" pitchFamily="2" charset="0"/>
              </a:rPr>
              <a:t> ganan el salario promedio más alto, alrededor de USD 180.693.</a:t>
            </a:r>
          </a:p>
          <a:p>
            <a:pPr marL="285750" indent="-285750" algn="l">
              <a:buFont typeface="Wingdings" panose="05000000000000000000" pitchFamily="2" charset="2"/>
              <a:buChar char="§"/>
            </a:pPr>
            <a:endParaRPr lang="es-ES" b="0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Roboto" panose="02000000000000000000" pitchFamily="2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Roboto" panose="02000000000000000000" pitchFamily="2" charset="0"/>
              </a:rPr>
              <a:t>Los profesionales de nivel Senior reciben un salario promedio competitivo de aproximadamente USD 151.623.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s-ES" b="0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Roboto" panose="02000000000000000000" pitchFamily="2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Roboto" panose="02000000000000000000" pitchFamily="2" charset="0"/>
              </a:rPr>
              <a:t>Los empleados </a:t>
            </a:r>
            <a:r>
              <a:rPr lang="es-ES" b="0" i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Roboto" panose="02000000000000000000" pitchFamily="2" charset="0"/>
              </a:rPr>
              <a:t>Mid-Level</a:t>
            </a:r>
            <a:r>
              <a:rPr lang="es-ES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Roboto" panose="02000000000000000000" pitchFamily="2" charset="0"/>
              </a:rPr>
              <a:t> tienen un salario promedio de aproximadamente USD 99065.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s-ES" b="0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Roboto" panose="02000000000000000000" pitchFamily="2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Roboto" panose="02000000000000000000" pitchFamily="2" charset="0"/>
              </a:rPr>
              <a:t>Los puestos de nivel </a:t>
            </a:r>
            <a:r>
              <a:rPr lang="es-ES" b="0" i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Roboto" panose="02000000000000000000" pitchFamily="2" charset="0"/>
              </a:rPr>
              <a:t>Entry-Level</a:t>
            </a:r>
            <a:r>
              <a:rPr lang="es-ES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Roboto" panose="02000000000000000000" pitchFamily="2" charset="0"/>
              </a:rPr>
              <a:t> ofrecen el salario promedio más bajo, alrededor de USD 72547.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s-ES" dirty="0">
              <a:solidFill>
                <a:schemeClr val="tx1">
                  <a:lumMod val="65000"/>
                  <a:lumOff val="35000"/>
                </a:schemeClr>
              </a:solidFill>
              <a:latin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</a:rPr>
              <a:t>Se pone de manifiesto como al aumentar el nivel de experiencia los salarios también aumentan.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s-ES" dirty="0">
              <a:solidFill>
                <a:schemeClr val="tx1">
                  <a:lumMod val="65000"/>
                  <a:lumOff val="35000"/>
                </a:schemeClr>
              </a:solidFill>
              <a:latin typeface="Roboto" panose="02000000000000000000" pitchFamily="2" charset="0"/>
            </a:endParaRPr>
          </a:p>
        </p:txBody>
      </p:sp>
      <p:cxnSp>
        <p:nvCxnSpPr>
          <p:cNvPr id="105" name="Conector recto 10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685686" y="2631729"/>
            <a:ext cx="1463040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Grupo 3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881068" y="3621085"/>
            <a:ext cx="414478" cy="197058"/>
            <a:chOff x="4254500" y="2100263"/>
            <a:chExt cx="1906588" cy="906463"/>
          </a:xfrm>
        </p:grpSpPr>
        <p:sp>
          <p:nvSpPr>
            <p:cNvPr id="35" name="Forma libre 5"/>
            <p:cNvSpPr>
              <a:spLocks noEditPoints="1"/>
            </p:cNvSpPr>
            <p:nvPr/>
          </p:nvSpPr>
          <p:spPr bwMode="auto">
            <a:xfrm>
              <a:off x="4254500" y="2100263"/>
              <a:ext cx="1906588" cy="906463"/>
            </a:xfrm>
            <a:custGeom>
              <a:avLst/>
              <a:gdLst>
                <a:gd name="T0" fmla="*/ 1831 w 2048"/>
                <a:gd name="T1" fmla="*/ 0 h 970"/>
                <a:gd name="T2" fmla="*/ 1613 w 2048"/>
                <a:gd name="T3" fmla="*/ 217 h 970"/>
                <a:gd name="T4" fmla="*/ 1648 w 2048"/>
                <a:gd name="T5" fmla="*/ 336 h 970"/>
                <a:gd name="T6" fmla="*/ 1413 w 2048"/>
                <a:gd name="T7" fmla="*/ 571 h 970"/>
                <a:gd name="T8" fmla="*/ 1295 w 2048"/>
                <a:gd name="T9" fmla="*/ 535 h 970"/>
                <a:gd name="T10" fmla="*/ 1173 w 2048"/>
                <a:gd name="T11" fmla="*/ 573 h 970"/>
                <a:gd name="T12" fmla="*/ 935 w 2048"/>
                <a:gd name="T13" fmla="*/ 336 h 970"/>
                <a:gd name="T14" fmla="*/ 971 w 2048"/>
                <a:gd name="T15" fmla="*/ 217 h 970"/>
                <a:gd name="T16" fmla="*/ 753 w 2048"/>
                <a:gd name="T17" fmla="*/ 0 h 970"/>
                <a:gd name="T18" fmla="*/ 536 w 2048"/>
                <a:gd name="T19" fmla="*/ 217 h 970"/>
                <a:gd name="T20" fmla="*/ 571 w 2048"/>
                <a:gd name="T21" fmla="*/ 336 h 970"/>
                <a:gd name="T22" fmla="*/ 336 w 2048"/>
                <a:gd name="T23" fmla="*/ 571 h 970"/>
                <a:gd name="T24" fmla="*/ 217 w 2048"/>
                <a:gd name="T25" fmla="*/ 535 h 970"/>
                <a:gd name="T26" fmla="*/ 0 w 2048"/>
                <a:gd name="T27" fmla="*/ 753 h 970"/>
                <a:gd name="T28" fmla="*/ 217 w 2048"/>
                <a:gd name="T29" fmla="*/ 970 h 970"/>
                <a:gd name="T30" fmla="*/ 435 w 2048"/>
                <a:gd name="T31" fmla="*/ 753 h 970"/>
                <a:gd name="T32" fmla="*/ 400 w 2048"/>
                <a:gd name="T33" fmla="*/ 634 h 970"/>
                <a:gd name="T34" fmla="*/ 635 w 2048"/>
                <a:gd name="T35" fmla="*/ 399 h 970"/>
                <a:gd name="T36" fmla="*/ 753 w 2048"/>
                <a:gd name="T37" fmla="*/ 435 h 970"/>
                <a:gd name="T38" fmla="*/ 872 w 2048"/>
                <a:gd name="T39" fmla="*/ 399 h 970"/>
                <a:gd name="T40" fmla="*/ 1110 w 2048"/>
                <a:gd name="T41" fmla="*/ 638 h 970"/>
                <a:gd name="T42" fmla="*/ 1077 w 2048"/>
                <a:gd name="T43" fmla="*/ 753 h 970"/>
                <a:gd name="T44" fmla="*/ 1295 w 2048"/>
                <a:gd name="T45" fmla="*/ 970 h 970"/>
                <a:gd name="T46" fmla="*/ 1512 w 2048"/>
                <a:gd name="T47" fmla="*/ 753 h 970"/>
                <a:gd name="T48" fmla="*/ 1477 w 2048"/>
                <a:gd name="T49" fmla="*/ 634 h 970"/>
                <a:gd name="T50" fmla="*/ 1712 w 2048"/>
                <a:gd name="T51" fmla="*/ 399 h 970"/>
                <a:gd name="T52" fmla="*/ 1831 w 2048"/>
                <a:gd name="T53" fmla="*/ 435 h 970"/>
                <a:gd name="T54" fmla="*/ 2048 w 2048"/>
                <a:gd name="T55" fmla="*/ 217 h 970"/>
                <a:gd name="T56" fmla="*/ 1831 w 2048"/>
                <a:gd name="T57" fmla="*/ 0 h 970"/>
                <a:gd name="T58" fmla="*/ 217 w 2048"/>
                <a:gd name="T59" fmla="*/ 880 h 970"/>
                <a:gd name="T60" fmla="*/ 90 w 2048"/>
                <a:gd name="T61" fmla="*/ 753 h 970"/>
                <a:gd name="T62" fmla="*/ 217 w 2048"/>
                <a:gd name="T63" fmla="*/ 625 h 970"/>
                <a:gd name="T64" fmla="*/ 345 w 2048"/>
                <a:gd name="T65" fmla="*/ 753 h 970"/>
                <a:gd name="T66" fmla="*/ 217 w 2048"/>
                <a:gd name="T67" fmla="*/ 880 h 970"/>
                <a:gd name="T68" fmla="*/ 753 w 2048"/>
                <a:gd name="T69" fmla="*/ 345 h 970"/>
                <a:gd name="T70" fmla="*/ 626 w 2048"/>
                <a:gd name="T71" fmla="*/ 217 h 970"/>
                <a:gd name="T72" fmla="*/ 753 w 2048"/>
                <a:gd name="T73" fmla="*/ 90 h 970"/>
                <a:gd name="T74" fmla="*/ 881 w 2048"/>
                <a:gd name="T75" fmla="*/ 217 h 970"/>
                <a:gd name="T76" fmla="*/ 753 w 2048"/>
                <a:gd name="T77" fmla="*/ 345 h 970"/>
                <a:gd name="T78" fmla="*/ 1295 w 2048"/>
                <a:gd name="T79" fmla="*/ 880 h 970"/>
                <a:gd name="T80" fmla="*/ 1167 w 2048"/>
                <a:gd name="T81" fmla="*/ 753 h 970"/>
                <a:gd name="T82" fmla="*/ 1295 w 2048"/>
                <a:gd name="T83" fmla="*/ 625 h 970"/>
                <a:gd name="T84" fmla="*/ 1422 w 2048"/>
                <a:gd name="T85" fmla="*/ 753 h 970"/>
                <a:gd name="T86" fmla="*/ 1295 w 2048"/>
                <a:gd name="T87" fmla="*/ 880 h 970"/>
                <a:gd name="T88" fmla="*/ 1831 w 2048"/>
                <a:gd name="T89" fmla="*/ 345 h 970"/>
                <a:gd name="T90" fmla="*/ 1703 w 2048"/>
                <a:gd name="T91" fmla="*/ 217 h 970"/>
                <a:gd name="T92" fmla="*/ 1831 w 2048"/>
                <a:gd name="T93" fmla="*/ 90 h 970"/>
                <a:gd name="T94" fmla="*/ 1958 w 2048"/>
                <a:gd name="T95" fmla="*/ 217 h 970"/>
                <a:gd name="T96" fmla="*/ 1831 w 2048"/>
                <a:gd name="T97" fmla="*/ 345 h 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048" h="970">
                  <a:moveTo>
                    <a:pt x="1831" y="0"/>
                  </a:moveTo>
                  <a:cubicBezTo>
                    <a:pt x="1711" y="0"/>
                    <a:pt x="1613" y="97"/>
                    <a:pt x="1613" y="217"/>
                  </a:cubicBezTo>
                  <a:cubicBezTo>
                    <a:pt x="1613" y="261"/>
                    <a:pt x="1626" y="302"/>
                    <a:pt x="1648" y="336"/>
                  </a:cubicBezTo>
                  <a:cubicBezTo>
                    <a:pt x="1413" y="571"/>
                    <a:pt x="1413" y="571"/>
                    <a:pt x="1413" y="571"/>
                  </a:cubicBezTo>
                  <a:cubicBezTo>
                    <a:pt x="1379" y="548"/>
                    <a:pt x="1339" y="535"/>
                    <a:pt x="1295" y="535"/>
                  </a:cubicBezTo>
                  <a:cubicBezTo>
                    <a:pt x="1250" y="535"/>
                    <a:pt x="1207" y="549"/>
                    <a:pt x="1173" y="573"/>
                  </a:cubicBezTo>
                  <a:cubicBezTo>
                    <a:pt x="935" y="336"/>
                    <a:pt x="935" y="336"/>
                    <a:pt x="935" y="336"/>
                  </a:cubicBezTo>
                  <a:cubicBezTo>
                    <a:pt x="958" y="302"/>
                    <a:pt x="971" y="261"/>
                    <a:pt x="971" y="217"/>
                  </a:cubicBezTo>
                  <a:cubicBezTo>
                    <a:pt x="971" y="97"/>
                    <a:pt x="873" y="0"/>
                    <a:pt x="753" y="0"/>
                  </a:cubicBezTo>
                  <a:cubicBezTo>
                    <a:pt x="633" y="0"/>
                    <a:pt x="536" y="97"/>
                    <a:pt x="536" y="217"/>
                  </a:cubicBezTo>
                  <a:cubicBezTo>
                    <a:pt x="536" y="261"/>
                    <a:pt x="549" y="302"/>
                    <a:pt x="571" y="336"/>
                  </a:cubicBezTo>
                  <a:cubicBezTo>
                    <a:pt x="336" y="571"/>
                    <a:pt x="336" y="571"/>
                    <a:pt x="336" y="571"/>
                  </a:cubicBezTo>
                  <a:cubicBezTo>
                    <a:pt x="302" y="548"/>
                    <a:pt x="261" y="535"/>
                    <a:pt x="217" y="535"/>
                  </a:cubicBezTo>
                  <a:cubicBezTo>
                    <a:pt x="98" y="535"/>
                    <a:pt x="0" y="633"/>
                    <a:pt x="0" y="753"/>
                  </a:cubicBezTo>
                  <a:cubicBezTo>
                    <a:pt x="0" y="873"/>
                    <a:pt x="98" y="970"/>
                    <a:pt x="217" y="970"/>
                  </a:cubicBezTo>
                  <a:cubicBezTo>
                    <a:pt x="337" y="970"/>
                    <a:pt x="435" y="873"/>
                    <a:pt x="435" y="753"/>
                  </a:cubicBezTo>
                  <a:cubicBezTo>
                    <a:pt x="435" y="709"/>
                    <a:pt x="422" y="668"/>
                    <a:pt x="400" y="634"/>
                  </a:cubicBezTo>
                  <a:cubicBezTo>
                    <a:pt x="635" y="399"/>
                    <a:pt x="635" y="399"/>
                    <a:pt x="635" y="399"/>
                  </a:cubicBezTo>
                  <a:cubicBezTo>
                    <a:pt x="669" y="422"/>
                    <a:pt x="709" y="435"/>
                    <a:pt x="753" y="435"/>
                  </a:cubicBezTo>
                  <a:cubicBezTo>
                    <a:pt x="797" y="435"/>
                    <a:pt x="838" y="422"/>
                    <a:pt x="872" y="399"/>
                  </a:cubicBezTo>
                  <a:cubicBezTo>
                    <a:pt x="1110" y="638"/>
                    <a:pt x="1110" y="638"/>
                    <a:pt x="1110" y="638"/>
                  </a:cubicBezTo>
                  <a:cubicBezTo>
                    <a:pt x="1090" y="671"/>
                    <a:pt x="1077" y="711"/>
                    <a:pt x="1077" y="753"/>
                  </a:cubicBezTo>
                  <a:cubicBezTo>
                    <a:pt x="1077" y="873"/>
                    <a:pt x="1175" y="970"/>
                    <a:pt x="1295" y="970"/>
                  </a:cubicBezTo>
                  <a:cubicBezTo>
                    <a:pt x="1415" y="970"/>
                    <a:pt x="1512" y="873"/>
                    <a:pt x="1512" y="753"/>
                  </a:cubicBezTo>
                  <a:cubicBezTo>
                    <a:pt x="1512" y="709"/>
                    <a:pt x="1499" y="668"/>
                    <a:pt x="1477" y="634"/>
                  </a:cubicBezTo>
                  <a:cubicBezTo>
                    <a:pt x="1712" y="399"/>
                    <a:pt x="1712" y="399"/>
                    <a:pt x="1712" y="399"/>
                  </a:cubicBezTo>
                  <a:cubicBezTo>
                    <a:pt x="1746" y="422"/>
                    <a:pt x="1787" y="435"/>
                    <a:pt x="1831" y="435"/>
                  </a:cubicBezTo>
                  <a:cubicBezTo>
                    <a:pt x="1950" y="435"/>
                    <a:pt x="2048" y="337"/>
                    <a:pt x="2048" y="217"/>
                  </a:cubicBezTo>
                  <a:cubicBezTo>
                    <a:pt x="2048" y="97"/>
                    <a:pt x="1950" y="0"/>
                    <a:pt x="1831" y="0"/>
                  </a:cubicBezTo>
                  <a:close/>
                  <a:moveTo>
                    <a:pt x="217" y="880"/>
                  </a:moveTo>
                  <a:cubicBezTo>
                    <a:pt x="147" y="880"/>
                    <a:pt x="90" y="823"/>
                    <a:pt x="90" y="753"/>
                  </a:cubicBezTo>
                  <a:cubicBezTo>
                    <a:pt x="90" y="682"/>
                    <a:pt x="147" y="625"/>
                    <a:pt x="217" y="625"/>
                  </a:cubicBezTo>
                  <a:cubicBezTo>
                    <a:pt x="288" y="625"/>
                    <a:pt x="345" y="682"/>
                    <a:pt x="345" y="753"/>
                  </a:cubicBezTo>
                  <a:cubicBezTo>
                    <a:pt x="345" y="823"/>
                    <a:pt x="288" y="880"/>
                    <a:pt x="217" y="880"/>
                  </a:cubicBezTo>
                  <a:close/>
                  <a:moveTo>
                    <a:pt x="753" y="345"/>
                  </a:moveTo>
                  <a:cubicBezTo>
                    <a:pt x="683" y="345"/>
                    <a:pt x="626" y="288"/>
                    <a:pt x="626" y="217"/>
                  </a:cubicBezTo>
                  <a:cubicBezTo>
                    <a:pt x="626" y="147"/>
                    <a:pt x="683" y="90"/>
                    <a:pt x="753" y="90"/>
                  </a:cubicBezTo>
                  <a:cubicBezTo>
                    <a:pt x="823" y="90"/>
                    <a:pt x="881" y="147"/>
                    <a:pt x="881" y="217"/>
                  </a:cubicBezTo>
                  <a:cubicBezTo>
                    <a:pt x="881" y="288"/>
                    <a:pt x="823" y="345"/>
                    <a:pt x="753" y="345"/>
                  </a:cubicBezTo>
                  <a:close/>
                  <a:moveTo>
                    <a:pt x="1295" y="880"/>
                  </a:moveTo>
                  <a:cubicBezTo>
                    <a:pt x="1225" y="880"/>
                    <a:pt x="1167" y="823"/>
                    <a:pt x="1167" y="753"/>
                  </a:cubicBezTo>
                  <a:cubicBezTo>
                    <a:pt x="1167" y="682"/>
                    <a:pt x="1225" y="625"/>
                    <a:pt x="1295" y="625"/>
                  </a:cubicBezTo>
                  <a:cubicBezTo>
                    <a:pt x="1365" y="625"/>
                    <a:pt x="1422" y="682"/>
                    <a:pt x="1422" y="753"/>
                  </a:cubicBezTo>
                  <a:cubicBezTo>
                    <a:pt x="1422" y="823"/>
                    <a:pt x="1365" y="880"/>
                    <a:pt x="1295" y="880"/>
                  </a:cubicBezTo>
                  <a:close/>
                  <a:moveTo>
                    <a:pt x="1831" y="345"/>
                  </a:moveTo>
                  <a:cubicBezTo>
                    <a:pt x="1760" y="345"/>
                    <a:pt x="1703" y="288"/>
                    <a:pt x="1703" y="217"/>
                  </a:cubicBezTo>
                  <a:cubicBezTo>
                    <a:pt x="1703" y="147"/>
                    <a:pt x="1760" y="90"/>
                    <a:pt x="1831" y="90"/>
                  </a:cubicBezTo>
                  <a:cubicBezTo>
                    <a:pt x="1901" y="90"/>
                    <a:pt x="1958" y="147"/>
                    <a:pt x="1958" y="217"/>
                  </a:cubicBezTo>
                  <a:cubicBezTo>
                    <a:pt x="1958" y="288"/>
                    <a:pt x="1901" y="345"/>
                    <a:pt x="1831" y="3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dirty="0"/>
            </a:p>
          </p:txBody>
        </p:sp>
        <p:sp>
          <p:nvSpPr>
            <p:cNvPr id="38" name="Forma libre 6"/>
            <p:cNvSpPr>
              <a:spLocks/>
            </p:cNvSpPr>
            <p:nvPr/>
          </p:nvSpPr>
          <p:spPr bwMode="auto">
            <a:xfrm>
              <a:off x="4752975" y="2598738"/>
              <a:ext cx="176213" cy="174625"/>
            </a:xfrm>
            <a:custGeom>
              <a:avLst/>
              <a:gdLst>
                <a:gd name="T0" fmla="*/ 172 w 190"/>
                <a:gd name="T1" fmla="*/ 18 h 186"/>
                <a:gd name="T2" fmla="*/ 109 w 190"/>
                <a:gd name="T3" fmla="*/ 18 h 186"/>
                <a:gd name="T4" fmla="*/ 17 w 190"/>
                <a:gd name="T5" fmla="*/ 109 h 186"/>
                <a:gd name="T6" fmla="*/ 17 w 190"/>
                <a:gd name="T7" fmla="*/ 173 h 186"/>
                <a:gd name="T8" fmla="*/ 49 w 190"/>
                <a:gd name="T9" fmla="*/ 186 h 186"/>
                <a:gd name="T10" fmla="*/ 81 w 190"/>
                <a:gd name="T11" fmla="*/ 173 h 186"/>
                <a:gd name="T12" fmla="*/ 172 w 190"/>
                <a:gd name="T13" fmla="*/ 81 h 186"/>
                <a:gd name="T14" fmla="*/ 172 w 190"/>
                <a:gd name="T15" fmla="*/ 1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86">
                  <a:moveTo>
                    <a:pt x="172" y="18"/>
                  </a:moveTo>
                  <a:cubicBezTo>
                    <a:pt x="155" y="0"/>
                    <a:pt x="126" y="0"/>
                    <a:pt x="109" y="18"/>
                  </a:cubicBezTo>
                  <a:cubicBezTo>
                    <a:pt x="17" y="109"/>
                    <a:pt x="17" y="109"/>
                    <a:pt x="17" y="109"/>
                  </a:cubicBezTo>
                  <a:cubicBezTo>
                    <a:pt x="0" y="127"/>
                    <a:pt x="0" y="155"/>
                    <a:pt x="17" y="173"/>
                  </a:cubicBezTo>
                  <a:cubicBezTo>
                    <a:pt x="26" y="182"/>
                    <a:pt x="37" y="186"/>
                    <a:pt x="49" y="186"/>
                  </a:cubicBezTo>
                  <a:cubicBezTo>
                    <a:pt x="60" y="186"/>
                    <a:pt x="72" y="182"/>
                    <a:pt x="81" y="173"/>
                  </a:cubicBezTo>
                  <a:cubicBezTo>
                    <a:pt x="172" y="81"/>
                    <a:pt x="172" y="81"/>
                    <a:pt x="172" y="81"/>
                  </a:cubicBezTo>
                  <a:cubicBezTo>
                    <a:pt x="190" y="64"/>
                    <a:pt x="190" y="35"/>
                    <a:pt x="172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dirty="0"/>
            </a:p>
          </p:txBody>
        </p:sp>
        <p:sp>
          <p:nvSpPr>
            <p:cNvPr id="39" name="Forma libre 7"/>
            <p:cNvSpPr>
              <a:spLocks/>
            </p:cNvSpPr>
            <p:nvPr/>
          </p:nvSpPr>
          <p:spPr bwMode="auto">
            <a:xfrm>
              <a:off x="5486400" y="2330451"/>
              <a:ext cx="177800" cy="174625"/>
            </a:xfrm>
            <a:custGeom>
              <a:avLst/>
              <a:gdLst>
                <a:gd name="T0" fmla="*/ 173 w 190"/>
                <a:gd name="T1" fmla="*/ 18 h 186"/>
                <a:gd name="T2" fmla="*/ 109 w 190"/>
                <a:gd name="T3" fmla="*/ 18 h 186"/>
                <a:gd name="T4" fmla="*/ 18 w 190"/>
                <a:gd name="T5" fmla="*/ 109 h 186"/>
                <a:gd name="T6" fmla="*/ 18 w 190"/>
                <a:gd name="T7" fmla="*/ 173 h 186"/>
                <a:gd name="T8" fmla="*/ 50 w 190"/>
                <a:gd name="T9" fmla="*/ 186 h 186"/>
                <a:gd name="T10" fmla="*/ 81 w 190"/>
                <a:gd name="T11" fmla="*/ 173 h 186"/>
                <a:gd name="T12" fmla="*/ 173 w 190"/>
                <a:gd name="T13" fmla="*/ 81 h 186"/>
                <a:gd name="T14" fmla="*/ 173 w 190"/>
                <a:gd name="T15" fmla="*/ 1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86">
                  <a:moveTo>
                    <a:pt x="173" y="18"/>
                  </a:moveTo>
                  <a:cubicBezTo>
                    <a:pt x="155" y="0"/>
                    <a:pt x="127" y="0"/>
                    <a:pt x="109" y="18"/>
                  </a:cubicBezTo>
                  <a:cubicBezTo>
                    <a:pt x="18" y="109"/>
                    <a:pt x="18" y="109"/>
                    <a:pt x="18" y="109"/>
                  </a:cubicBezTo>
                  <a:cubicBezTo>
                    <a:pt x="0" y="127"/>
                    <a:pt x="0" y="155"/>
                    <a:pt x="18" y="173"/>
                  </a:cubicBezTo>
                  <a:cubicBezTo>
                    <a:pt x="27" y="182"/>
                    <a:pt x="38" y="186"/>
                    <a:pt x="50" y="186"/>
                  </a:cubicBezTo>
                  <a:cubicBezTo>
                    <a:pt x="61" y="186"/>
                    <a:pt x="73" y="181"/>
                    <a:pt x="81" y="173"/>
                  </a:cubicBezTo>
                  <a:cubicBezTo>
                    <a:pt x="173" y="81"/>
                    <a:pt x="173" y="81"/>
                    <a:pt x="173" y="81"/>
                  </a:cubicBezTo>
                  <a:cubicBezTo>
                    <a:pt x="190" y="64"/>
                    <a:pt x="190" y="35"/>
                    <a:pt x="173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dirty="0"/>
            </a:p>
          </p:txBody>
        </p:sp>
      </p:grpSp>
      <p:sp>
        <p:nvSpPr>
          <p:cNvPr id="5" name="Título 4" hidden="1">
            <a:extLst>
              <a:ext uri="{FF2B5EF4-FFF2-40B4-BE49-F238E27FC236}">
                <a16:creationId xmlns:a16="http://schemas.microsoft.com/office/drawing/2014/main" id="{B353CF45-7FD3-4F2B-B046-D14200DBD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dirty="0"/>
              <a:t>Diapositiva 10</a:t>
            </a:r>
          </a:p>
        </p:txBody>
      </p:sp>
      <p:sp>
        <p:nvSpPr>
          <p:cNvPr id="9" name="Cuadro de texto 39">
            <a:extLst>
              <a:ext uri="{FF2B5EF4-FFF2-40B4-BE49-F238E27FC236}">
                <a16:creationId xmlns:a16="http://schemas.microsoft.com/office/drawing/2014/main" id="{41FEDC1E-8D05-8408-7D5A-2C23128AF373}"/>
              </a:ext>
            </a:extLst>
          </p:cNvPr>
          <p:cNvSpPr txBox="1"/>
          <p:nvPr/>
        </p:nvSpPr>
        <p:spPr>
          <a:xfrm>
            <a:off x="234861" y="6540881"/>
            <a:ext cx="2072683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>
              <a:defRPr sz="1400">
                <a:solidFill>
                  <a:srgbClr val="30353F"/>
                </a:solidFill>
              </a:defRPr>
            </a:lvl1pPr>
          </a:lstStyle>
          <a:p>
            <a:pPr rtl="0"/>
            <a:r>
              <a:rPr lang="es-ES" dirty="0" err="1">
                <a:solidFill>
                  <a:schemeClr val="bg1"/>
                </a:solidFill>
              </a:rPr>
              <a:t>Coderhouse</a:t>
            </a:r>
            <a:r>
              <a:rPr lang="es-ES" dirty="0">
                <a:solidFill>
                  <a:schemeClr val="bg1"/>
                </a:solidFill>
              </a:rPr>
              <a:t> – Data </a:t>
            </a:r>
            <a:r>
              <a:rPr lang="es-ES" dirty="0" err="1">
                <a:solidFill>
                  <a:schemeClr val="bg1"/>
                </a:solidFill>
              </a:rPr>
              <a:t>Science</a:t>
            </a:r>
            <a:endParaRPr lang="es-ES" dirty="0">
              <a:solidFill>
                <a:schemeClr val="bg1"/>
              </a:solidFill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D94EFF94-3450-9F1B-0728-2593C9E0502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706" r="12197" b="1776"/>
          <a:stretch/>
        </p:blipFill>
        <p:spPr>
          <a:xfrm>
            <a:off x="-4732" y="-12332"/>
            <a:ext cx="5940714" cy="6870332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BE920A00-6D04-F573-B839-B8D0C7A616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69507" y="-109258"/>
            <a:ext cx="6005489" cy="6967257"/>
          </a:xfrm>
          <a:prstGeom prst="rect">
            <a:avLst/>
          </a:prstGeom>
          <a:solidFill>
            <a:srgbClr val="30353F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s-ES" dirty="0"/>
          </a:p>
        </p:txBody>
      </p:sp>
      <p:sp>
        <p:nvSpPr>
          <p:cNvPr id="103" name="Cuadro de texto 102"/>
          <p:cNvSpPr txBox="1"/>
          <p:nvPr/>
        </p:nvSpPr>
        <p:spPr>
          <a:xfrm>
            <a:off x="1560600" y="410682"/>
            <a:ext cx="3956958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rtl="0">
              <a:tabLst>
                <a:tab pos="347663" algn="l"/>
              </a:tabLst>
            </a:pPr>
            <a:r>
              <a:rPr lang="es-ES" sz="4000" b="1" dirty="0">
                <a:solidFill>
                  <a:srgbClr val="FFFFFF"/>
                </a:solidFill>
                <a:latin typeface="+mj-lt"/>
              </a:rPr>
              <a:t>INSIGHTS</a:t>
            </a:r>
          </a:p>
        </p:txBody>
      </p:sp>
    </p:spTree>
    <p:extLst>
      <p:ext uri="{BB962C8B-B14F-4D97-AF65-F5344CB8AC3E}">
        <p14:creationId xmlns:p14="http://schemas.microsoft.com/office/powerpoint/2010/main" val="22185812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" name="Grupo 12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17784" y="342312"/>
            <a:ext cx="8668139" cy="6515686"/>
            <a:chOff x="259196" y="1455467"/>
            <a:chExt cx="6115000" cy="4679192"/>
          </a:xfrm>
        </p:grpSpPr>
        <p:pic>
          <p:nvPicPr>
            <p:cNvPr id="122" name="Imagen 121" descr="Esta imagen es un monitor.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9196" y="1455467"/>
              <a:ext cx="6115000" cy="4679192"/>
            </a:xfrm>
            <a:prstGeom prst="rect">
              <a:avLst/>
            </a:prstGeom>
          </p:spPr>
        </p:pic>
        <p:sp>
          <p:nvSpPr>
            <p:cNvPr id="123" name="Rectángulo 122"/>
            <p:cNvSpPr/>
            <p:nvPr/>
          </p:nvSpPr>
          <p:spPr>
            <a:xfrm>
              <a:off x="3042375" y="4916935"/>
              <a:ext cx="548640" cy="326575"/>
            </a:xfrm>
            <a:prstGeom prst="rect">
              <a:avLst/>
            </a:prstGeom>
            <a:gradFill flip="none" rotWithShape="1">
              <a:gsLst>
                <a:gs pos="0">
                  <a:srgbClr val="C7C8CB"/>
                </a:gs>
                <a:gs pos="100000">
                  <a:srgbClr val="BCBDC0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dirty="0"/>
            </a:p>
          </p:txBody>
        </p:sp>
      </p:grpSp>
      <p:sp>
        <p:nvSpPr>
          <p:cNvPr id="124" name="Rectángulo 12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09476" y="621194"/>
            <a:ext cx="7541422" cy="407210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8A125BEE-35FC-29FD-E33B-4A4B3B253CE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6534"/>
          <a:stretch/>
        </p:blipFill>
        <p:spPr>
          <a:xfrm>
            <a:off x="8184140" y="2"/>
            <a:ext cx="4007860" cy="6857998"/>
          </a:xfrm>
          <a:prstGeom prst="rect">
            <a:avLst/>
          </a:prstGeom>
        </p:spPr>
      </p:pic>
      <p:sp>
        <p:nvSpPr>
          <p:cNvPr id="145" name="Cuadro de texto 144"/>
          <p:cNvSpPr txBox="1"/>
          <p:nvPr/>
        </p:nvSpPr>
        <p:spPr>
          <a:xfrm>
            <a:off x="1009382" y="1231425"/>
            <a:ext cx="7012947" cy="320087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es-ES" sz="1600" b="0" i="0" dirty="0">
                <a:effectLst/>
                <a:latin typeface="Roboto" panose="02000000000000000000" pitchFamily="2" charset="0"/>
              </a:rPr>
              <a:t>Este trabajo de ciencia de datos se centra en el análisis de los salarios en el campo de Data </a:t>
            </a:r>
            <a:r>
              <a:rPr lang="es-ES" sz="1600" b="0" i="0" dirty="0" err="1">
                <a:effectLst/>
                <a:latin typeface="Roboto" panose="02000000000000000000" pitchFamily="2" charset="0"/>
              </a:rPr>
              <a:t>Science</a:t>
            </a:r>
            <a:r>
              <a:rPr lang="es-ES" sz="1600" b="0" i="0" dirty="0">
                <a:effectLst/>
                <a:latin typeface="Roboto" panose="02000000000000000000" pitchFamily="2" charset="0"/>
              </a:rPr>
              <a:t> durante el período comprendido entre 2020 y 2023. </a:t>
            </a:r>
          </a:p>
          <a:p>
            <a:pPr algn="just"/>
            <a:endParaRPr lang="es-ES" sz="1600" b="0" i="0" dirty="0">
              <a:effectLst/>
              <a:latin typeface="Roboto" panose="02000000000000000000" pitchFamily="2" charset="0"/>
            </a:endParaRPr>
          </a:p>
          <a:p>
            <a:pPr algn="just"/>
            <a:endParaRPr lang="es-ES" sz="1600" b="0" i="0" dirty="0">
              <a:effectLst/>
              <a:latin typeface="Roboto" panose="02000000000000000000" pitchFamily="2" charset="0"/>
            </a:endParaRPr>
          </a:p>
          <a:p>
            <a:pPr algn="just"/>
            <a:r>
              <a:rPr lang="es-ES" sz="1600" dirty="0">
                <a:latin typeface="Roboto" panose="02000000000000000000" pitchFamily="2" charset="0"/>
              </a:rPr>
              <a:t>El objetivo principal es construir un predictor para determinar el salario de un Data </a:t>
            </a:r>
            <a:r>
              <a:rPr lang="es-ES" sz="1600" dirty="0" err="1">
                <a:latin typeface="Roboto" panose="02000000000000000000" pitchFamily="2" charset="0"/>
              </a:rPr>
              <a:t>Science</a:t>
            </a:r>
            <a:r>
              <a:rPr lang="es-ES" sz="1600" dirty="0">
                <a:latin typeface="Roboto" panose="02000000000000000000" pitchFamily="2" charset="0"/>
              </a:rPr>
              <a:t> que ingrese al mercado laboral, basado en los datos estadístico.</a:t>
            </a:r>
          </a:p>
          <a:p>
            <a:pPr algn="just"/>
            <a:endParaRPr lang="es-ES" sz="1600" b="0" i="0" dirty="0">
              <a:effectLst/>
              <a:latin typeface="Roboto" panose="02000000000000000000" pitchFamily="2" charset="0"/>
            </a:endParaRPr>
          </a:p>
          <a:p>
            <a:pPr algn="just"/>
            <a:endParaRPr lang="es-ES" sz="1600" b="0" i="0" dirty="0">
              <a:effectLst/>
              <a:latin typeface="Roboto" panose="02000000000000000000" pitchFamily="2" charset="0"/>
            </a:endParaRPr>
          </a:p>
          <a:p>
            <a:pPr algn="just"/>
            <a:r>
              <a:rPr lang="es-ES" sz="1600" b="0" i="0" dirty="0">
                <a:effectLst/>
                <a:latin typeface="Roboto" panose="02000000000000000000" pitchFamily="2" charset="0"/>
              </a:rPr>
              <a:t>Se espera que este trabajo proporcione una visión completa de los salarios de Data </a:t>
            </a:r>
            <a:r>
              <a:rPr lang="es-ES" sz="1600" b="0" i="0" dirty="0" err="1">
                <a:effectLst/>
                <a:latin typeface="Roboto" panose="02000000000000000000" pitchFamily="2" charset="0"/>
              </a:rPr>
              <a:t>Science</a:t>
            </a:r>
            <a:r>
              <a:rPr lang="es-ES" sz="1600" b="0" i="0" dirty="0">
                <a:effectLst/>
                <a:latin typeface="Roboto" panose="02000000000000000000" pitchFamily="2" charset="0"/>
              </a:rPr>
              <a:t> durante estos cuatro años, arrojando luz sobre las tendencias y los factores que afectan a esta industria en constante evolución.</a:t>
            </a:r>
          </a:p>
        </p:txBody>
      </p:sp>
      <p:sp>
        <p:nvSpPr>
          <p:cNvPr id="155" name="Forma libre 34" descr="Esta imagen es un icono de tres seres humanos y un círculo. "/>
          <p:cNvSpPr>
            <a:spLocks noEditPoints="1"/>
          </p:cNvSpPr>
          <p:nvPr/>
        </p:nvSpPr>
        <p:spPr bwMode="auto">
          <a:xfrm>
            <a:off x="9347734" y="1266044"/>
            <a:ext cx="750772" cy="753618"/>
          </a:xfrm>
          <a:custGeom>
            <a:avLst/>
            <a:gdLst>
              <a:gd name="T0" fmla="*/ 1924 w 2048"/>
              <a:gd name="T1" fmla="*/ 300 h 2048"/>
              <a:gd name="T2" fmla="*/ 1324 w 2048"/>
              <a:gd name="T3" fmla="*/ 300 h 2048"/>
              <a:gd name="T4" fmla="*/ 1024 w 2048"/>
              <a:gd name="T5" fmla="*/ 240 h 2048"/>
              <a:gd name="T6" fmla="*/ 720 w 2048"/>
              <a:gd name="T7" fmla="*/ 300 h 2048"/>
              <a:gd name="T8" fmla="*/ 120 w 2048"/>
              <a:gd name="T9" fmla="*/ 300 h 2048"/>
              <a:gd name="T10" fmla="*/ 0 w 2048"/>
              <a:gd name="T11" fmla="*/ 900 h 2048"/>
              <a:gd name="T12" fmla="*/ 242 w 2048"/>
              <a:gd name="T13" fmla="*/ 960 h 2048"/>
              <a:gd name="T14" fmla="*/ 689 w 2048"/>
              <a:gd name="T15" fmla="*/ 1730 h 2048"/>
              <a:gd name="T16" fmla="*/ 660 w 2048"/>
              <a:gd name="T17" fmla="*/ 2048 h 2048"/>
              <a:gd name="T18" fmla="*/ 1444 w 2048"/>
              <a:gd name="T19" fmla="*/ 1988 h 2048"/>
              <a:gd name="T20" fmla="*/ 1804 w 2048"/>
              <a:gd name="T21" fmla="*/ 1020 h 2048"/>
              <a:gd name="T22" fmla="*/ 1988 w 2048"/>
              <a:gd name="T23" fmla="*/ 960 h 2048"/>
              <a:gd name="T24" fmla="*/ 1819 w 2048"/>
              <a:gd name="T25" fmla="*/ 527 h 2048"/>
              <a:gd name="T26" fmla="*/ 1804 w 2048"/>
              <a:gd name="T27" fmla="*/ 300 h 2048"/>
              <a:gd name="T28" fmla="*/ 1444 w 2048"/>
              <a:gd name="T29" fmla="*/ 300 h 2048"/>
              <a:gd name="T30" fmla="*/ 420 w 2048"/>
              <a:gd name="T31" fmla="*/ 120 h 2048"/>
              <a:gd name="T32" fmla="*/ 420 w 2048"/>
              <a:gd name="T33" fmla="*/ 480 h 2048"/>
              <a:gd name="T34" fmla="*/ 420 w 2048"/>
              <a:gd name="T35" fmla="*/ 120 h 2048"/>
              <a:gd name="T36" fmla="*/ 420 w 2048"/>
              <a:gd name="T37" fmla="*/ 600 h 2048"/>
              <a:gd name="T38" fmla="*/ 126 w 2048"/>
              <a:gd name="T39" fmla="*/ 840 h 2048"/>
              <a:gd name="T40" fmla="*/ 1024 w 2048"/>
              <a:gd name="T41" fmla="*/ 1684 h 2048"/>
              <a:gd name="T42" fmla="*/ 726 w 2048"/>
              <a:gd name="T43" fmla="*/ 1928 h 2048"/>
              <a:gd name="T44" fmla="*/ 1024 w 2048"/>
              <a:gd name="T45" fmla="*/ 1204 h 2048"/>
              <a:gd name="T46" fmla="*/ 1024 w 2048"/>
              <a:gd name="T47" fmla="*/ 1564 h 2048"/>
              <a:gd name="T48" fmla="*/ 1263 w 2048"/>
              <a:gd name="T49" fmla="*/ 1639 h 2048"/>
              <a:gd name="T50" fmla="*/ 1324 w 2048"/>
              <a:gd name="T51" fmla="*/ 1384 h 2048"/>
              <a:gd name="T52" fmla="*/ 720 w 2048"/>
              <a:gd name="T53" fmla="*/ 1384 h 2048"/>
              <a:gd name="T54" fmla="*/ 828 w 2048"/>
              <a:gd name="T55" fmla="*/ 1613 h 2048"/>
              <a:gd name="T56" fmla="*/ 360 w 2048"/>
              <a:gd name="T57" fmla="*/ 1020 h 2048"/>
              <a:gd name="T58" fmla="*/ 780 w 2048"/>
              <a:gd name="T59" fmla="*/ 960 h 2048"/>
              <a:gd name="T60" fmla="*/ 615 w 2048"/>
              <a:gd name="T61" fmla="*/ 528 h 2048"/>
              <a:gd name="T62" fmla="*/ 1024 w 2048"/>
              <a:gd name="T63" fmla="*/ 360 h 2048"/>
              <a:gd name="T64" fmla="*/ 1429 w 2048"/>
              <a:gd name="T65" fmla="*/ 528 h 2048"/>
              <a:gd name="T66" fmla="*/ 1264 w 2048"/>
              <a:gd name="T67" fmla="*/ 960 h 2048"/>
              <a:gd name="T68" fmla="*/ 1684 w 2048"/>
              <a:gd name="T69" fmla="*/ 1020 h 2048"/>
              <a:gd name="T70" fmla="*/ 1330 w 2048"/>
              <a:gd name="T71" fmla="*/ 840 h 2048"/>
              <a:gd name="T72" fmla="*/ 1922 w 2048"/>
              <a:gd name="T73" fmla="*/ 840 h 20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2048" h="2048">
                <a:moveTo>
                  <a:pt x="1819" y="527"/>
                </a:moveTo>
                <a:cubicBezTo>
                  <a:pt x="1883" y="472"/>
                  <a:pt x="1924" y="391"/>
                  <a:pt x="1924" y="300"/>
                </a:cubicBezTo>
                <a:cubicBezTo>
                  <a:pt x="1924" y="135"/>
                  <a:pt x="1789" y="0"/>
                  <a:pt x="1624" y="0"/>
                </a:cubicBezTo>
                <a:cubicBezTo>
                  <a:pt x="1459" y="0"/>
                  <a:pt x="1324" y="135"/>
                  <a:pt x="1324" y="300"/>
                </a:cubicBezTo>
                <a:cubicBezTo>
                  <a:pt x="1324" y="300"/>
                  <a:pt x="1324" y="300"/>
                  <a:pt x="1324" y="300"/>
                </a:cubicBezTo>
                <a:cubicBezTo>
                  <a:pt x="1229" y="261"/>
                  <a:pt x="1128" y="240"/>
                  <a:pt x="1024" y="240"/>
                </a:cubicBezTo>
                <a:cubicBezTo>
                  <a:pt x="920" y="240"/>
                  <a:pt x="816" y="261"/>
                  <a:pt x="720" y="301"/>
                </a:cubicBezTo>
                <a:cubicBezTo>
                  <a:pt x="720" y="300"/>
                  <a:pt x="720" y="300"/>
                  <a:pt x="720" y="300"/>
                </a:cubicBezTo>
                <a:cubicBezTo>
                  <a:pt x="720" y="135"/>
                  <a:pt x="585" y="0"/>
                  <a:pt x="420" y="0"/>
                </a:cubicBezTo>
                <a:cubicBezTo>
                  <a:pt x="255" y="0"/>
                  <a:pt x="120" y="135"/>
                  <a:pt x="120" y="300"/>
                </a:cubicBezTo>
                <a:cubicBezTo>
                  <a:pt x="120" y="391"/>
                  <a:pt x="161" y="473"/>
                  <a:pt x="225" y="528"/>
                </a:cubicBezTo>
                <a:cubicBezTo>
                  <a:pt x="91" y="598"/>
                  <a:pt x="0" y="739"/>
                  <a:pt x="0" y="900"/>
                </a:cubicBezTo>
                <a:cubicBezTo>
                  <a:pt x="0" y="933"/>
                  <a:pt x="27" y="960"/>
                  <a:pt x="60" y="960"/>
                </a:cubicBezTo>
                <a:cubicBezTo>
                  <a:pt x="242" y="960"/>
                  <a:pt x="242" y="960"/>
                  <a:pt x="242" y="960"/>
                </a:cubicBezTo>
                <a:cubicBezTo>
                  <a:pt x="241" y="980"/>
                  <a:pt x="240" y="1000"/>
                  <a:pt x="240" y="1020"/>
                </a:cubicBezTo>
                <a:cubicBezTo>
                  <a:pt x="240" y="1337"/>
                  <a:pt x="429" y="1608"/>
                  <a:pt x="689" y="1730"/>
                </a:cubicBezTo>
                <a:cubicBezTo>
                  <a:pt x="631" y="1804"/>
                  <a:pt x="600" y="1894"/>
                  <a:pt x="600" y="1988"/>
                </a:cubicBezTo>
                <a:cubicBezTo>
                  <a:pt x="600" y="2021"/>
                  <a:pt x="627" y="2048"/>
                  <a:pt x="660" y="2048"/>
                </a:cubicBezTo>
                <a:cubicBezTo>
                  <a:pt x="1384" y="2048"/>
                  <a:pt x="1384" y="2048"/>
                  <a:pt x="1384" y="2048"/>
                </a:cubicBezTo>
                <a:cubicBezTo>
                  <a:pt x="1417" y="2048"/>
                  <a:pt x="1444" y="2021"/>
                  <a:pt x="1444" y="1988"/>
                </a:cubicBezTo>
                <a:cubicBezTo>
                  <a:pt x="1444" y="1891"/>
                  <a:pt x="1411" y="1801"/>
                  <a:pt x="1357" y="1729"/>
                </a:cubicBezTo>
                <a:cubicBezTo>
                  <a:pt x="1619" y="1605"/>
                  <a:pt x="1804" y="1333"/>
                  <a:pt x="1804" y="1020"/>
                </a:cubicBezTo>
                <a:cubicBezTo>
                  <a:pt x="1804" y="1000"/>
                  <a:pt x="1803" y="980"/>
                  <a:pt x="1802" y="960"/>
                </a:cubicBezTo>
                <a:cubicBezTo>
                  <a:pt x="1988" y="960"/>
                  <a:pt x="1988" y="960"/>
                  <a:pt x="1988" y="960"/>
                </a:cubicBezTo>
                <a:cubicBezTo>
                  <a:pt x="2021" y="960"/>
                  <a:pt x="2048" y="933"/>
                  <a:pt x="2048" y="900"/>
                </a:cubicBezTo>
                <a:cubicBezTo>
                  <a:pt x="2048" y="738"/>
                  <a:pt x="1955" y="597"/>
                  <a:pt x="1819" y="527"/>
                </a:cubicBezTo>
                <a:close/>
                <a:moveTo>
                  <a:pt x="1624" y="120"/>
                </a:moveTo>
                <a:cubicBezTo>
                  <a:pt x="1723" y="120"/>
                  <a:pt x="1804" y="201"/>
                  <a:pt x="1804" y="300"/>
                </a:cubicBezTo>
                <a:cubicBezTo>
                  <a:pt x="1804" y="399"/>
                  <a:pt x="1723" y="480"/>
                  <a:pt x="1624" y="480"/>
                </a:cubicBezTo>
                <a:cubicBezTo>
                  <a:pt x="1525" y="480"/>
                  <a:pt x="1444" y="399"/>
                  <a:pt x="1444" y="300"/>
                </a:cubicBezTo>
                <a:cubicBezTo>
                  <a:pt x="1444" y="201"/>
                  <a:pt x="1525" y="120"/>
                  <a:pt x="1624" y="120"/>
                </a:cubicBezTo>
                <a:close/>
                <a:moveTo>
                  <a:pt x="420" y="120"/>
                </a:moveTo>
                <a:cubicBezTo>
                  <a:pt x="519" y="120"/>
                  <a:pt x="600" y="201"/>
                  <a:pt x="600" y="300"/>
                </a:cubicBezTo>
                <a:cubicBezTo>
                  <a:pt x="600" y="399"/>
                  <a:pt x="519" y="480"/>
                  <a:pt x="420" y="480"/>
                </a:cubicBezTo>
                <a:cubicBezTo>
                  <a:pt x="321" y="480"/>
                  <a:pt x="240" y="399"/>
                  <a:pt x="240" y="300"/>
                </a:cubicBezTo>
                <a:cubicBezTo>
                  <a:pt x="240" y="201"/>
                  <a:pt x="321" y="120"/>
                  <a:pt x="420" y="120"/>
                </a:cubicBezTo>
                <a:close/>
                <a:moveTo>
                  <a:pt x="126" y="840"/>
                </a:moveTo>
                <a:cubicBezTo>
                  <a:pt x="154" y="703"/>
                  <a:pt x="275" y="600"/>
                  <a:pt x="420" y="600"/>
                </a:cubicBezTo>
                <a:cubicBezTo>
                  <a:pt x="565" y="600"/>
                  <a:pt x="686" y="703"/>
                  <a:pt x="714" y="840"/>
                </a:cubicBezTo>
                <a:lnTo>
                  <a:pt x="126" y="840"/>
                </a:lnTo>
                <a:close/>
                <a:moveTo>
                  <a:pt x="726" y="1928"/>
                </a:moveTo>
                <a:cubicBezTo>
                  <a:pt x="755" y="1791"/>
                  <a:pt x="880" y="1684"/>
                  <a:pt x="1024" y="1684"/>
                </a:cubicBezTo>
                <a:cubicBezTo>
                  <a:pt x="1169" y="1684"/>
                  <a:pt x="1291" y="1789"/>
                  <a:pt x="1318" y="1928"/>
                </a:cubicBezTo>
                <a:lnTo>
                  <a:pt x="726" y="1928"/>
                </a:lnTo>
                <a:close/>
                <a:moveTo>
                  <a:pt x="840" y="1384"/>
                </a:moveTo>
                <a:cubicBezTo>
                  <a:pt x="840" y="1286"/>
                  <a:pt x="924" y="1204"/>
                  <a:pt x="1024" y="1204"/>
                </a:cubicBezTo>
                <a:cubicBezTo>
                  <a:pt x="1123" y="1204"/>
                  <a:pt x="1204" y="1285"/>
                  <a:pt x="1204" y="1384"/>
                </a:cubicBezTo>
                <a:cubicBezTo>
                  <a:pt x="1204" y="1483"/>
                  <a:pt x="1123" y="1564"/>
                  <a:pt x="1024" y="1564"/>
                </a:cubicBezTo>
                <a:cubicBezTo>
                  <a:pt x="924" y="1564"/>
                  <a:pt x="840" y="1482"/>
                  <a:pt x="840" y="1384"/>
                </a:cubicBezTo>
                <a:close/>
                <a:moveTo>
                  <a:pt x="1263" y="1639"/>
                </a:moveTo>
                <a:cubicBezTo>
                  <a:pt x="1249" y="1629"/>
                  <a:pt x="1234" y="1620"/>
                  <a:pt x="1218" y="1612"/>
                </a:cubicBezTo>
                <a:cubicBezTo>
                  <a:pt x="1283" y="1557"/>
                  <a:pt x="1324" y="1475"/>
                  <a:pt x="1324" y="1384"/>
                </a:cubicBezTo>
                <a:cubicBezTo>
                  <a:pt x="1324" y="1219"/>
                  <a:pt x="1189" y="1084"/>
                  <a:pt x="1024" y="1084"/>
                </a:cubicBezTo>
                <a:cubicBezTo>
                  <a:pt x="858" y="1084"/>
                  <a:pt x="720" y="1218"/>
                  <a:pt x="720" y="1384"/>
                </a:cubicBezTo>
                <a:cubicBezTo>
                  <a:pt x="720" y="1464"/>
                  <a:pt x="752" y="1540"/>
                  <a:pt x="810" y="1597"/>
                </a:cubicBezTo>
                <a:cubicBezTo>
                  <a:pt x="816" y="1602"/>
                  <a:pt x="822" y="1608"/>
                  <a:pt x="828" y="1613"/>
                </a:cubicBezTo>
                <a:cubicBezTo>
                  <a:pt x="813" y="1621"/>
                  <a:pt x="798" y="1630"/>
                  <a:pt x="783" y="1640"/>
                </a:cubicBezTo>
                <a:cubicBezTo>
                  <a:pt x="529" y="1542"/>
                  <a:pt x="360" y="1296"/>
                  <a:pt x="360" y="1020"/>
                </a:cubicBezTo>
                <a:cubicBezTo>
                  <a:pt x="360" y="1000"/>
                  <a:pt x="361" y="980"/>
                  <a:pt x="363" y="960"/>
                </a:cubicBezTo>
                <a:cubicBezTo>
                  <a:pt x="780" y="960"/>
                  <a:pt x="780" y="960"/>
                  <a:pt x="780" y="960"/>
                </a:cubicBezTo>
                <a:cubicBezTo>
                  <a:pt x="813" y="960"/>
                  <a:pt x="840" y="933"/>
                  <a:pt x="840" y="900"/>
                </a:cubicBezTo>
                <a:cubicBezTo>
                  <a:pt x="840" y="739"/>
                  <a:pt x="749" y="598"/>
                  <a:pt x="615" y="528"/>
                </a:cubicBezTo>
                <a:cubicBezTo>
                  <a:pt x="638" y="508"/>
                  <a:pt x="659" y="484"/>
                  <a:pt x="675" y="458"/>
                </a:cubicBezTo>
                <a:cubicBezTo>
                  <a:pt x="778" y="395"/>
                  <a:pt x="901" y="360"/>
                  <a:pt x="1024" y="360"/>
                </a:cubicBezTo>
                <a:cubicBezTo>
                  <a:pt x="1146" y="360"/>
                  <a:pt x="1265" y="394"/>
                  <a:pt x="1369" y="458"/>
                </a:cubicBezTo>
                <a:cubicBezTo>
                  <a:pt x="1385" y="484"/>
                  <a:pt x="1406" y="508"/>
                  <a:pt x="1429" y="528"/>
                </a:cubicBezTo>
                <a:cubicBezTo>
                  <a:pt x="1295" y="598"/>
                  <a:pt x="1204" y="739"/>
                  <a:pt x="1204" y="900"/>
                </a:cubicBezTo>
                <a:cubicBezTo>
                  <a:pt x="1204" y="933"/>
                  <a:pt x="1231" y="960"/>
                  <a:pt x="1264" y="960"/>
                </a:cubicBezTo>
                <a:cubicBezTo>
                  <a:pt x="1681" y="960"/>
                  <a:pt x="1681" y="960"/>
                  <a:pt x="1681" y="960"/>
                </a:cubicBezTo>
                <a:cubicBezTo>
                  <a:pt x="1683" y="980"/>
                  <a:pt x="1684" y="1000"/>
                  <a:pt x="1684" y="1020"/>
                </a:cubicBezTo>
                <a:cubicBezTo>
                  <a:pt x="1684" y="1296"/>
                  <a:pt x="1516" y="1541"/>
                  <a:pt x="1263" y="1639"/>
                </a:cubicBezTo>
                <a:close/>
                <a:moveTo>
                  <a:pt x="1330" y="840"/>
                </a:moveTo>
                <a:cubicBezTo>
                  <a:pt x="1358" y="703"/>
                  <a:pt x="1479" y="600"/>
                  <a:pt x="1624" y="600"/>
                </a:cubicBezTo>
                <a:cubicBezTo>
                  <a:pt x="1771" y="600"/>
                  <a:pt x="1894" y="703"/>
                  <a:pt x="1922" y="840"/>
                </a:cubicBezTo>
                <a:lnTo>
                  <a:pt x="1330" y="840"/>
                </a:lnTo>
                <a:close/>
              </a:path>
            </a:pathLst>
          </a:custGeom>
          <a:solidFill>
            <a:srgbClr val="30353F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es-ES" dirty="0"/>
          </a:p>
        </p:txBody>
      </p:sp>
      <p:sp>
        <p:nvSpPr>
          <p:cNvPr id="140" name="Rectángulo 13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173873" y="0"/>
            <a:ext cx="4018127" cy="6857998"/>
          </a:xfrm>
          <a:prstGeom prst="rect">
            <a:avLst/>
          </a:prstGeom>
          <a:solidFill>
            <a:srgbClr val="30353F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s-ES" dirty="0"/>
          </a:p>
        </p:txBody>
      </p:sp>
      <p:sp>
        <p:nvSpPr>
          <p:cNvPr id="40" name="Cuadro de texto 39"/>
          <p:cNvSpPr txBox="1"/>
          <p:nvPr/>
        </p:nvSpPr>
        <p:spPr>
          <a:xfrm>
            <a:off x="234861" y="6540881"/>
            <a:ext cx="2072683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>
              <a:defRPr sz="1400">
                <a:solidFill>
                  <a:srgbClr val="30353F"/>
                </a:solidFill>
              </a:defRPr>
            </a:lvl1pPr>
          </a:lstStyle>
          <a:p>
            <a:pPr rtl="0"/>
            <a:r>
              <a:rPr lang="es-ES" dirty="0" err="1">
                <a:solidFill>
                  <a:srgbClr val="1F2229"/>
                </a:solidFill>
              </a:rPr>
              <a:t>Coderhouse</a:t>
            </a:r>
            <a:r>
              <a:rPr lang="es-ES" dirty="0">
                <a:solidFill>
                  <a:srgbClr val="1F2229"/>
                </a:solidFill>
              </a:rPr>
              <a:t> – Data </a:t>
            </a:r>
            <a:r>
              <a:rPr lang="es-ES" dirty="0" err="1">
                <a:solidFill>
                  <a:srgbClr val="1F2229"/>
                </a:solidFill>
              </a:rPr>
              <a:t>Science</a:t>
            </a:r>
            <a:endParaRPr lang="es-ES" dirty="0">
              <a:solidFill>
                <a:srgbClr val="1F2229"/>
              </a:solidFill>
            </a:endParaRPr>
          </a:p>
        </p:txBody>
      </p:sp>
      <p:sp>
        <p:nvSpPr>
          <p:cNvPr id="2" name="Título 1" hidden="1">
            <a:extLst>
              <a:ext uri="{FF2B5EF4-FFF2-40B4-BE49-F238E27FC236}">
                <a16:creationId xmlns:a16="http://schemas.microsoft.com/office/drawing/2014/main" id="{B61803F9-0687-42F2-AD52-B4E217229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dirty="0"/>
              <a:t>Diapositiva 7</a:t>
            </a:r>
          </a:p>
        </p:txBody>
      </p:sp>
      <p:sp>
        <p:nvSpPr>
          <p:cNvPr id="4" name="Cuadro de texto 144">
            <a:extLst>
              <a:ext uri="{FF2B5EF4-FFF2-40B4-BE49-F238E27FC236}">
                <a16:creationId xmlns:a16="http://schemas.microsoft.com/office/drawing/2014/main" id="{7C2E62B8-103B-D759-555C-F22A6FDD8546}"/>
              </a:ext>
            </a:extLst>
          </p:cNvPr>
          <p:cNvSpPr txBox="1"/>
          <p:nvPr/>
        </p:nvSpPr>
        <p:spPr>
          <a:xfrm>
            <a:off x="2602504" y="733164"/>
            <a:ext cx="3886200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s-AR" sz="2800" b="1" i="1" dirty="0">
                <a:effectLst/>
                <a:latin typeface="Roboto" panose="02000000000000000000" pitchFamily="2" charset="0"/>
              </a:rPr>
              <a:t>ABSTRACT</a:t>
            </a:r>
            <a:endParaRPr lang="es-ES" sz="2800" b="1" i="1" dirty="0"/>
          </a:p>
        </p:txBody>
      </p:sp>
    </p:spTree>
    <p:extLst>
      <p:ext uri="{BB962C8B-B14F-4D97-AF65-F5344CB8AC3E}">
        <p14:creationId xmlns:p14="http://schemas.microsoft.com/office/powerpoint/2010/main" val="10708761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Cuadro de texto 101"/>
          <p:cNvSpPr txBox="1"/>
          <p:nvPr/>
        </p:nvSpPr>
        <p:spPr>
          <a:xfrm>
            <a:off x="6146129" y="718458"/>
            <a:ext cx="6005489" cy="526297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</a:rPr>
              <a:t>La cantidad de trabajadores por país. USA alcanza los 1735 trabajadores y lo sigue Reino Unido con 140. Códigos: US (USA), GB (Reino Unido), CA (</a:t>
            </a:r>
            <a:r>
              <a:rPr lang="es-E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</a:rPr>
              <a:t>Cánada</a:t>
            </a:r>
            <a:r>
              <a:rPr lang="es-ES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</a:rPr>
              <a:t>), ES (España), IN (India), DE (Alemania)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s-ES" dirty="0">
              <a:solidFill>
                <a:schemeClr val="tx1">
                  <a:lumMod val="65000"/>
                  <a:lumOff val="35000"/>
                </a:schemeClr>
              </a:solidFill>
              <a:latin typeface="Roboto" panose="02000000000000000000" pitchFamily="2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</a:rPr>
              <a:t>Los salarios en las grandes empresas aumentaron constantemente de 2020 a 2022, luego de 2022 a 2023 hubo una ligera disminución.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s-ES" dirty="0">
              <a:solidFill>
                <a:schemeClr val="tx1">
                  <a:lumMod val="65000"/>
                  <a:lumOff val="35000"/>
                </a:schemeClr>
              </a:solidFill>
              <a:latin typeface="Roboto" panose="02000000000000000000" pitchFamily="2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</a:rPr>
              <a:t>En las empresas medianas, hubo una disminución inicial de 2020 a 2021, seguida de un aumento notable de 2021 a 2022. De 2022 a 2023, el patrón continuó, asemejándose al ritmo creciente observado en las empresas de menor tamaño.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s-ES" dirty="0">
              <a:solidFill>
                <a:schemeClr val="tx1">
                  <a:lumMod val="65000"/>
                  <a:lumOff val="35000"/>
                </a:schemeClr>
              </a:solidFill>
              <a:latin typeface="Roboto" panose="02000000000000000000" pitchFamily="2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</a:rPr>
              <a:t>Las pequeñas empresas experimentaron un ligero aumento de los salarios entre 2020 al 2023. Mantuvieron un patrón constante de crecimiento.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s-ES" dirty="0">
              <a:solidFill>
                <a:schemeClr val="tx1">
                  <a:lumMod val="65000"/>
                  <a:lumOff val="35000"/>
                </a:schemeClr>
              </a:solidFill>
              <a:latin typeface="Roboto" panose="02000000000000000000" pitchFamily="2" charset="0"/>
            </a:endParaRPr>
          </a:p>
        </p:txBody>
      </p:sp>
      <p:cxnSp>
        <p:nvCxnSpPr>
          <p:cNvPr id="105" name="Conector recto 10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685686" y="2631729"/>
            <a:ext cx="1463040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Grupo 3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881068" y="3621085"/>
            <a:ext cx="414478" cy="197058"/>
            <a:chOff x="4254500" y="2100263"/>
            <a:chExt cx="1906588" cy="906463"/>
          </a:xfrm>
        </p:grpSpPr>
        <p:sp>
          <p:nvSpPr>
            <p:cNvPr id="35" name="Forma libre 5"/>
            <p:cNvSpPr>
              <a:spLocks noEditPoints="1"/>
            </p:cNvSpPr>
            <p:nvPr/>
          </p:nvSpPr>
          <p:spPr bwMode="auto">
            <a:xfrm>
              <a:off x="4254500" y="2100263"/>
              <a:ext cx="1906588" cy="906463"/>
            </a:xfrm>
            <a:custGeom>
              <a:avLst/>
              <a:gdLst>
                <a:gd name="T0" fmla="*/ 1831 w 2048"/>
                <a:gd name="T1" fmla="*/ 0 h 970"/>
                <a:gd name="T2" fmla="*/ 1613 w 2048"/>
                <a:gd name="T3" fmla="*/ 217 h 970"/>
                <a:gd name="T4" fmla="*/ 1648 w 2048"/>
                <a:gd name="T5" fmla="*/ 336 h 970"/>
                <a:gd name="T6" fmla="*/ 1413 w 2048"/>
                <a:gd name="T7" fmla="*/ 571 h 970"/>
                <a:gd name="T8" fmla="*/ 1295 w 2048"/>
                <a:gd name="T9" fmla="*/ 535 h 970"/>
                <a:gd name="T10" fmla="*/ 1173 w 2048"/>
                <a:gd name="T11" fmla="*/ 573 h 970"/>
                <a:gd name="T12" fmla="*/ 935 w 2048"/>
                <a:gd name="T13" fmla="*/ 336 h 970"/>
                <a:gd name="T14" fmla="*/ 971 w 2048"/>
                <a:gd name="T15" fmla="*/ 217 h 970"/>
                <a:gd name="T16" fmla="*/ 753 w 2048"/>
                <a:gd name="T17" fmla="*/ 0 h 970"/>
                <a:gd name="T18" fmla="*/ 536 w 2048"/>
                <a:gd name="T19" fmla="*/ 217 h 970"/>
                <a:gd name="T20" fmla="*/ 571 w 2048"/>
                <a:gd name="T21" fmla="*/ 336 h 970"/>
                <a:gd name="T22" fmla="*/ 336 w 2048"/>
                <a:gd name="T23" fmla="*/ 571 h 970"/>
                <a:gd name="T24" fmla="*/ 217 w 2048"/>
                <a:gd name="T25" fmla="*/ 535 h 970"/>
                <a:gd name="T26" fmla="*/ 0 w 2048"/>
                <a:gd name="T27" fmla="*/ 753 h 970"/>
                <a:gd name="T28" fmla="*/ 217 w 2048"/>
                <a:gd name="T29" fmla="*/ 970 h 970"/>
                <a:gd name="T30" fmla="*/ 435 w 2048"/>
                <a:gd name="T31" fmla="*/ 753 h 970"/>
                <a:gd name="T32" fmla="*/ 400 w 2048"/>
                <a:gd name="T33" fmla="*/ 634 h 970"/>
                <a:gd name="T34" fmla="*/ 635 w 2048"/>
                <a:gd name="T35" fmla="*/ 399 h 970"/>
                <a:gd name="T36" fmla="*/ 753 w 2048"/>
                <a:gd name="T37" fmla="*/ 435 h 970"/>
                <a:gd name="T38" fmla="*/ 872 w 2048"/>
                <a:gd name="T39" fmla="*/ 399 h 970"/>
                <a:gd name="T40" fmla="*/ 1110 w 2048"/>
                <a:gd name="T41" fmla="*/ 638 h 970"/>
                <a:gd name="T42" fmla="*/ 1077 w 2048"/>
                <a:gd name="T43" fmla="*/ 753 h 970"/>
                <a:gd name="T44" fmla="*/ 1295 w 2048"/>
                <a:gd name="T45" fmla="*/ 970 h 970"/>
                <a:gd name="T46" fmla="*/ 1512 w 2048"/>
                <a:gd name="T47" fmla="*/ 753 h 970"/>
                <a:gd name="T48" fmla="*/ 1477 w 2048"/>
                <a:gd name="T49" fmla="*/ 634 h 970"/>
                <a:gd name="T50" fmla="*/ 1712 w 2048"/>
                <a:gd name="T51" fmla="*/ 399 h 970"/>
                <a:gd name="T52" fmla="*/ 1831 w 2048"/>
                <a:gd name="T53" fmla="*/ 435 h 970"/>
                <a:gd name="T54" fmla="*/ 2048 w 2048"/>
                <a:gd name="T55" fmla="*/ 217 h 970"/>
                <a:gd name="T56" fmla="*/ 1831 w 2048"/>
                <a:gd name="T57" fmla="*/ 0 h 970"/>
                <a:gd name="T58" fmla="*/ 217 w 2048"/>
                <a:gd name="T59" fmla="*/ 880 h 970"/>
                <a:gd name="T60" fmla="*/ 90 w 2048"/>
                <a:gd name="T61" fmla="*/ 753 h 970"/>
                <a:gd name="T62" fmla="*/ 217 w 2048"/>
                <a:gd name="T63" fmla="*/ 625 h 970"/>
                <a:gd name="T64" fmla="*/ 345 w 2048"/>
                <a:gd name="T65" fmla="*/ 753 h 970"/>
                <a:gd name="T66" fmla="*/ 217 w 2048"/>
                <a:gd name="T67" fmla="*/ 880 h 970"/>
                <a:gd name="T68" fmla="*/ 753 w 2048"/>
                <a:gd name="T69" fmla="*/ 345 h 970"/>
                <a:gd name="T70" fmla="*/ 626 w 2048"/>
                <a:gd name="T71" fmla="*/ 217 h 970"/>
                <a:gd name="T72" fmla="*/ 753 w 2048"/>
                <a:gd name="T73" fmla="*/ 90 h 970"/>
                <a:gd name="T74" fmla="*/ 881 w 2048"/>
                <a:gd name="T75" fmla="*/ 217 h 970"/>
                <a:gd name="T76" fmla="*/ 753 w 2048"/>
                <a:gd name="T77" fmla="*/ 345 h 970"/>
                <a:gd name="T78" fmla="*/ 1295 w 2048"/>
                <a:gd name="T79" fmla="*/ 880 h 970"/>
                <a:gd name="T80" fmla="*/ 1167 w 2048"/>
                <a:gd name="T81" fmla="*/ 753 h 970"/>
                <a:gd name="T82" fmla="*/ 1295 w 2048"/>
                <a:gd name="T83" fmla="*/ 625 h 970"/>
                <a:gd name="T84" fmla="*/ 1422 w 2048"/>
                <a:gd name="T85" fmla="*/ 753 h 970"/>
                <a:gd name="T86" fmla="*/ 1295 w 2048"/>
                <a:gd name="T87" fmla="*/ 880 h 970"/>
                <a:gd name="T88" fmla="*/ 1831 w 2048"/>
                <a:gd name="T89" fmla="*/ 345 h 970"/>
                <a:gd name="T90" fmla="*/ 1703 w 2048"/>
                <a:gd name="T91" fmla="*/ 217 h 970"/>
                <a:gd name="T92" fmla="*/ 1831 w 2048"/>
                <a:gd name="T93" fmla="*/ 90 h 970"/>
                <a:gd name="T94" fmla="*/ 1958 w 2048"/>
                <a:gd name="T95" fmla="*/ 217 h 970"/>
                <a:gd name="T96" fmla="*/ 1831 w 2048"/>
                <a:gd name="T97" fmla="*/ 345 h 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048" h="970">
                  <a:moveTo>
                    <a:pt x="1831" y="0"/>
                  </a:moveTo>
                  <a:cubicBezTo>
                    <a:pt x="1711" y="0"/>
                    <a:pt x="1613" y="97"/>
                    <a:pt x="1613" y="217"/>
                  </a:cubicBezTo>
                  <a:cubicBezTo>
                    <a:pt x="1613" y="261"/>
                    <a:pt x="1626" y="302"/>
                    <a:pt x="1648" y="336"/>
                  </a:cubicBezTo>
                  <a:cubicBezTo>
                    <a:pt x="1413" y="571"/>
                    <a:pt x="1413" y="571"/>
                    <a:pt x="1413" y="571"/>
                  </a:cubicBezTo>
                  <a:cubicBezTo>
                    <a:pt x="1379" y="548"/>
                    <a:pt x="1339" y="535"/>
                    <a:pt x="1295" y="535"/>
                  </a:cubicBezTo>
                  <a:cubicBezTo>
                    <a:pt x="1250" y="535"/>
                    <a:pt x="1207" y="549"/>
                    <a:pt x="1173" y="573"/>
                  </a:cubicBezTo>
                  <a:cubicBezTo>
                    <a:pt x="935" y="336"/>
                    <a:pt x="935" y="336"/>
                    <a:pt x="935" y="336"/>
                  </a:cubicBezTo>
                  <a:cubicBezTo>
                    <a:pt x="958" y="302"/>
                    <a:pt x="971" y="261"/>
                    <a:pt x="971" y="217"/>
                  </a:cubicBezTo>
                  <a:cubicBezTo>
                    <a:pt x="971" y="97"/>
                    <a:pt x="873" y="0"/>
                    <a:pt x="753" y="0"/>
                  </a:cubicBezTo>
                  <a:cubicBezTo>
                    <a:pt x="633" y="0"/>
                    <a:pt x="536" y="97"/>
                    <a:pt x="536" y="217"/>
                  </a:cubicBezTo>
                  <a:cubicBezTo>
                    <a:pt x="536" y="261"/>
                    <a:pt x="549" y="302"/>
                    <a:pt x="571" y="336"/>
                  </a:cubicBezTo>
                  <a:cubicBezTo>
                    <a:pt x="336" y="571"/>
                    <a:pt x="336" y="571"/>
                    <a:pt x="336" y="571"/>
                  </a:cubicBezTo>
                  <a:cubicBezTo>
                    <a:pt x="302" y="548"/>
                    <a:pt x="261" y="535"/>
                    <a:pt x="217" y="535"/>
                  </a:cubicBezTo>
                  <a:cubicBezTo>
                    <a:pt x="98" y="535"/>
                    <a:pt x="0" y="633"/>
                    <a:pt x="0" y="753"/>
                  </a:cubicBezTo>
                  <a:cubicBezTo>
                    <a:pt x="0" y="873"/>
                    <a:pt x="98" y="970"/>
                    <a:pt x="217" y="970"/>
                  </a:cubicBezTo>
                  <a:cubicBezTo>
                    <a:pt x="337" y="970"/>
                    <a:pt x="435" y="873"/>
                    <a:pt x="435" y="753"/>
                  </a:cubicBezTo>
                  <a:cubicBezTo>
                    <a:pt x="435" y="709"/>
                    <a:pt x="422" y="668"/>
                    <a:pt x="400" y="634"/>
                  </a:cubicBezTo>
                  <a:cubicBezTo>
                    <a:pt x="635" y="399"/>
                    <a:pt x="635" y="399"/>
                    <a:pt x="635" y="399"/>
                  </a:cubicBezTo>
                  <a:cubicBezTo>
                    <a:pt x="669" y="422"/>
                    <a:pt x="709" y="435"/>
                    <a:pt x="753" y="435"/>
                  </a:cubicBezTo>
                  <a:cubicBezTo>
                    <a:pt x="797" y="435"/>
                    <a:pt x="838" y="422"/>
                    <a:pt x="872" y="399"/>
                  </a:cubicBezTo>
                  <a:cubicBezTo>
                    <a:pt x="1110" y="638"/>
                    <a:pt x="1110" y="638"/>
                    <a:pt x="1110" y="638"/>
                  </a:cubicBezTo>
                  <a:cubicBezTo>
                    <a:pt x="1090" y="671"/>
                    <a:pt x="1077" y="711"/>
                    <a:pt x="1077" y="753"/>
                  </a:cubicBezTo>
                  <a:cubicBezTo>
                    <a:pt x="1077" y="873"/>
                    <a:pt x="1175" y="970"/>
                    <a:pt x="1295" y="970"/>
                  </a:cubicBezTo>
                  <a:cubicBezTo>
                    <a:pt x="1415" y="970"/>
                    <a:pt x="1512" y="873"/>
                    <a:pt x="1512" y="753"/>
                  </a:cubicBezTo>
                  <a:cubicBezTo>
                    <a:pt x="1512" y="709"/>
                    <a:pt x="1499" y="668"/>
                    <a:pt x="1477" y="634"/>
                  </a:cubicBezTo>
                  <a:cubicBezTo>
                    <a:pt x="1712" y="399"/>
                    <a:pt x="1712" y="399"/>
                    <a:pt x="1712" y="399"/>
                  </a:cubicBezTo>
                  <a:cubicBezTo>
                    <a:pt x="1746" y="422"/>
                    <a:pt x="1787" y="435"/>
                    <a:pt x="1831" y="435"/>
                  </a:cubicBezTo>
                  <a:cubicBezTo>
                    <a:pt x="1950" y="435"/>
                    <a:pt x="2048" y="337"/>
                    <a:pt x="2048" y="217"/>
                  </a:cubicBezTo>
                  <a:cubicBezTo>
                    <a:pt x="2048" y="97"/>
                    <a:pt x="1950" y="0"/>
                    <a:pt x="1831" y="0"/>
                  </a:cubicBezTo>
                  <a:close/>
                  <a:moveTo>
                    <a:pt x="217" y="880"/>
                  </a:moveTo>
                  <a:cubicBezTo>
                    <a:pt x="147" y="880"/>
                    <a:pt x="90" y="823"/>
                    <a:pt x="90" y="753"/>
                  </a:cubicBezTo>
                  <a:cubicBezTo>
                    <a:pt x="90" y="682"/>
                    <a:pt x="147" y="625"/>
                    <a:pt x="217" y="625"/>
                  </a:cubicBezTo>
                  <a:cubicBezTo>
                    <a:pt x="288" y="625"/>
                    <a:pt x="345" y="682"/>
                    <a:pt x="345" y="753"/>
                  </a:cubicBezTo>
                  <a:cubicBezTo>
                    <a:pt x="345" y="823"/>
                    <a:pt x="288" y="880"/>
                    <a:pt x="217" y="880"/>
                  </a:cubicBezTo>
                  <a:close/>
                  <a:moveTo>
                    <a:pt x="753" y="345"/>
                  </a:moveTo>
                  <a:cubicBezTo>
                    <a:pt x="683" y="345"/>
                    <a:pt x="626" y="288"/>
                    <a:pt x="626" y="217"/>
                  </a:cubicBezTo>
                  <a:cubicBezTo>
                    <a:pt x="626" y="147"/>
                    <a:pt x="683" y="90"/>
                    <a:pt x="753" y="90"/>
                  </a:cubicBezTo>
                  <a:cubicBezTo>
                    <a:pt x="823" y="90"/>
                    <a:pt x="881" y="147"/>
                    <a:pt x="881" y="217"/>
                  </a:cubicBezTo>
                  <a:cubicBezTo>
                    <a:pt x="881" y="288"/>
                    <a:pt x="823" y="345"/>
                    <a:pt x="753" y="345"/>
                  </a:cubicBezTo>
                  <a:close/>
                  <a:moveTo>
                    <a:pt x="1295" y="880"/>
                  </a:moveTo>
                  <a:cubicBezTo>
                    <a:pt x="1225" y="880"/>
                    <a:pt x="1167" y="823"/>
                    <a:pt x="1167" y="753"/>
                  </a:cubicBezTo>
                  <a:cubicBezTo>
                    <a:pt x="1167" y="682"/>
                    <a:pt x="1225" y="625"/>
                    <a:pt x="1295" y="625"/>
                  </a:cubicBezTo>
                  <a:cubicBezTo>
                    <a:pt x="1365" y="625"/>
                    <a:pt x="1422" y="682"/>
                    <a:pt x="1422" y="753"/>
                  </a:cubicBezTo>
                  <a:cubicBezTo>
                    <a:pt x="1422" y="823"/>
                    <a:pt x="1365" y="880"/>
                    <a:pt x="1295" y="880"/>
                  </a:cubicBezTo>
                  <a:close/>
                  <a:moveTo>
                    <a:pt x="1831" y="345"/>
                  </a:moveTo>
                  <a:cubicBezTo>
                    <a:pt x="1760" y="345"/>
                    <a:pt x="1703" y="288"/>
                    <a:pt x="1703" y="217"/>
                  </a:cubicBezTo>
                  <a:cubicBezTo>
                    <a:pt x="1703" y="147"/>
                    <a:pt x="1760" y="90"/>
                    <a:pt x="1831" y="90"/>
                  </a:cubicBezTo>
                  <a:cubicBezTo>
                    <a:pt x="1901" y="90"/>
                    <a:pt x="1958" y="147"/>
                    <a:pt x="1958" y="217"/>
                  </a:cubicBezTo>
                  <a:cubicBezTo>
                    <a:pt x="1958" y="288"/>
                    <a:pt x="1901" y="345"/>
                    <a:pt x="1831" y="3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dirty="0"/>
            </a:p>
          </p:txBody>
        </p:sp>
        <p:sp>
          <p:nvSpPr>
            <p:cNvPr id="38" name="Forma libre 6"/>
            <p:cNvSpPr>
              <a:spLocks/>
            </p:cNvSpPr>
            <p:nvPr/>
          </p:nvSpPr>
          <p:spPr bwMode="auto">
            <a:xfrm>
              <a:off x="4752975" y="2598738"/>
              <a:ext cx="176213" cy="174625"/>
            </a:xfrm>
            <a:custGeom>
              <a:avLst/>
              <a:gdLst>
                <a:gd name="T0" fmla="*/ 172 w 190"/>
                <a:gd name="T1" fmla="*/ 18 h 186"/>
                <a:gd name="T2" fmla="*/ 109 w 190"/>
                <a:gd name="T3" fmla="*/ 18 h 186"/>
                <a:gd name="T4" fmla="*/ 17 w 190"/>
                <a:gd name="T5" fmla="*/ 109 h 186"/>
                <a:gd name="T6" fmla="*/ 17 w 190"/>
                <a:gd name="T7" fmla="*/ 173 h 186"/>
                <a:gd name="T8" fmla="*/ 49 w 190"/>
                <a:gd name="T9" fmla="*/ 186 h 186"/>
                <a:gd name="T10" fmla="*/ 81 w 190"/>
                <a:gd name="T11" fmla="*/ 173 h 186"/>
                <a:gd name="T12" fmla="*/ 172 w 190"/>
                <a:gd name="T13" fmla="*/ 81 h 186"/>
                <a:gd name="T14" fmla="*/ 172 w 190"/>
                <a:gd name="T15" fmla="*/ 1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86">
                  <a:moveTo>
                    <a:pt x="172" y="18"/>
                  </a:moveTo>
                  <a:cubicBezTo>
                    <a:pt x="155" y="0"/>
                    <a:pt x="126" y="0"/>
                    <a:pt x="109" y="18"/>
                  </a:cubicBezTo>
                  <a:cubicBezTo>
                    <a:pt x="17" y="109"/>
                    <a:pt x="17" y="109"/>
                    <a:pt x="17" y="109"/>
                  </a:cubicBezTo>
                  <a:cubicBezTo>
                    <a:pt x="0" y="127"/>
                    <a:pt x="0" y="155"/>
                    <a:pt x="17" y="173"/>
                  </a:cubicBezTo>
                  <a:cubicBezTo>
                    <a:pt x="26" y="182"/>
                    <a:pt x="37" y="186"/>
                    <a:pt x="49" y="186"/>
                  </a:cubicBezTo>
                  <a:cubicBezTo>
                    <a:pt x="60" y="186"/>
                    <a:pt x="72" y="182"/>
                    <a:pt x="81" y="173"/>
                  </a:cubicBezTo>
                  <a:cubicBezTo>
                    <a:pt x="172" y="81"/>
                    <a:pt x="172" y="81"/>
                    <a:pt x="172" y="81"/>
                  </a:cubicBezTo>
                  <a:cubicBezTo>
                    <a:pt x="190" y="64"/>
                    <a:pt x="190" y="35"/>
                    <a:pt x="172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dirty="0"/>
            </a:p>
          </p:txBody>
        </p:sp>
        <p:sp>
          <p:nvSpPr>
            <p:cNvPr id="39" name="Forma libre 7"/>
            <p:cNvSpPr>
              <a:spLocks/>
            </p:cNvSpPr>
            <p:nvPr/>
          </p:nvSpPr>
          <p:spPr bwMode="auto">
            <a:xfrm>
              <a:off x="5486400" y="2330451"/>
              <a:ext cx="177800" cy="174625"/>
            </a:xfrm>
            <a:custGeom>
              <a:avLst/>
              <a:gdLst>
                <a:gd name="T0" fmla="*/ 173 w 190"/>
                <a:gd name="T1" fmla="*/ 18 h 186"/>
                <a:gd name="T2" fmla="*/ 109 w 190"/>
                <a:gd name="T3" fmla="*/ 18 h 186"/>
                <a:gd name="T4" fmla="*/ 18 w 190"/>
                <a:gd name="T5" fmla="*/ 109 h 186"/>
                <a:gd name="T6" fmla="*/ 18 w 190"/>
                <a:gd name="T7" fmla="*/ 173 h 186"/>
                <a:gd name="T8" fmla="*/ 50 w 190"/>
                <a:gd name="T9" fmla="*/ 186 h 186"/>
                <a:gd name="T10" fmla="*/ 81 w 190"/>
                <a:gd name="T11" fmla="*/ 173 h 186"/>
                <a:gd name="T12" fmla="*/ 173 w 190"/>
                <a:gd name="T13" fmla="*/ 81 h 186"/>
                <a:gd name="T14" fmla="*/ 173 w 190"/>
                <a:gd name="T15" fmla="*/ 1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86">
                  <a:moveTo>
                    <a:pt x="173" y="18"/>
                  </a:moveTo>
                  <a:cubicBezTo>
                    <a:pt x="155" y="0"/>
                    <a:pt x="127" y="0"/>
                    <a:pt x="109" y="18"/>
                  </a:cubicBezTo>
                  <a:cubicBezTo>
                    <a:pt x="18" y="109"/>
                    <a:pt x="18" y="109"/>
                    <a:pt x="18" y="109"/>
                  </a:cubicBezTo>
                  <a:cubicBezTo>
                    <a:pt x="0" y="127"/>
                    <a:pt x="0" y="155"/>
                    <a:pt x="18" y="173"/>
                  </a:cubicBezTo>
                  <a:cubicBezTo>
                    <a:pt x="27" y="182"/>
                    <a:pt x="38" y="186"/>
                    <a:pt x="50" y="186"/>
                  </a:cubicBezTo>
                  <a:cubicBezTo>
                    <a:pt x="61" y="186"/>
                    <a:pt x="73" y="181"/>
                    <a:pt x="81" y="173"/>
                  </a:cubicBezTo>
                  <a:cubicBezTo>
                    <a:pt x="173" y="81"/>
                    <a:pt x="173" y="81"/>
                    <a:pt x="173" y="81"/>
                  </a:cubicBezTo>
                  <a:cubicBezTo>
                    <a:pt x="190" y="64"/>
                    <a:pt x="190" y="35"/>
                    <a:pt x="173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dirty="0"/>
            </a:p>
          </p:txBody>
        </p:sp>
      </p:grpSp>
      <p:sp>
        <p:nvSpPr>
          <p:cNvPr id="5" name="Título 4" hidden="1">
            <a:extLst>
              <a:ext uri="{FF2B5EF4-FFF2-40B4-BE49-F238E27FC236}">
                <a16:creationId xmlns:a16="http://schemas.microsoft.com/office/drawing/2014/main" id="{B353CF45-7FD3-4F2B-B046-D14200DBD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dirty="0"/>
              <a:t>Diapositiva 10</a:t>
            </a:r>
          </a:p>
        </p:txBody>
      </p:sp>
      <p:sp>
        <p:nvSpPr>
          <p:cNvPr id="9" name="Cuadro de texto 39">
            <a:extLst>
              <a:ext uri="{FF2B5EF4-FFF2-40B4-BE49-F238E27FC236}">
                <a16:creationId xmlns:a16="http://schemas.microsoft.com/office/drawing/2014/main" id="{41FEDC1E-8D05-8408-7D5A-2C23128AF373}"/>
              </a:ext>
            </a:extLst>
          </p:cNvPr>
          <p:cNvSpPr txBox="1"/>
          <p:nvPr/>
        </p:nvSpPr>
        <p:spPr>
          <a:xfrm>
            <a:off x="234861" y="6540881"/>
            <a:ext cx="2072683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>
              <a:defRPr sz="1400">
                <a:solidFill>
                  <a:srgbClr val="30353F"/>
                </a:solidFill>
              </a:defRPr>
            </a:lvl1pPr>
          </a:lstStyle>
          <a:p>
            <a:pPr rtl="0"/>
            <a:r>
              <a:rPr lang="es-ES" dirty="0" err="1">
                <a:solidFill>
                  <a:schemeClr val="bg1"/>
                </a:solidFill>
              </a:rPr>
              <a:t>Coderhouse</a:t>
            </a:r>
            <a:r>
              <a:rPr lang="es-ES" dirty="0">
                <a:solidFill>
                  <a:schemeClr val="bg1"/>
                </a:solidFill>
              </a:rPr>
              <a:t> – Data </a:t>
            </a:r>
            <a:r>
              <a:rPr lang="es-ES" dirty="0" err="1">
                <a:solidFill>
                  <a:schemeClr val="bg1"/>
                </a:solidFill>
              </a:rPr>
              <a:t>Science</a:t>
            </a:r>
            <a:endParaRPr lang="es-ES" dirty="0">
              <a:solidFill>
                <a:schemeClr val="bg1"/>
              </a:solidFill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D94EFF94-3450-9F1B-0728-2593C9E0502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706" r="12197" b="1776"/>
          <a:stretch/>
        </p:blipFill>
        <p:spPr>
          <a:xfrm>
            <a:off x="-4732" y="-12332"/>
            <a:ext cx="5940714" cy="6870332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BE920A00-6D04-F573-B839-B8D0C7A616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69507" y="-109258"/>
            <a:ext cx="6005489" cy="6967257"/>
          </a:xfrm>
          <a:prstGeom prst="rect">
            <a:avLst/>
          </a:prstGeom>
          <a:solidFill>
            <a:srgbClr val="30353F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s-ES" dirty="0"/>
          </a:p>
        </p:txBody>
      </p:sp>
      <p:sp>
        <p:nvSpPr>
          <p:cNvPr id="103" name="Cuadro de texto 102"/>
          <p:cNvSpPr txBox="1"/>
          <p:nvPr/>
        </p:nvSpPr>
        <p:spPr>
          <a:xfrm>
            <a:off x="1560600" y="410682"/>
            <a:ext cx="3956958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rtl="0">
              <a:tabLst>
                <a:tab pos="347663" algn="l"/>
              </a:tabLst>
            </a:pPr>
            <a:r>
              <a:rPr lang="es-ES" sz="4000" b="1" dirty="0">
                <a:solidFill>
                  <a:srgbClr val="FFFFFF"/>
                </a:solidFill>
                <a:latin typeface="+mj-lt"/>
              </a:rPr>
              <a:t>INSIGHTS</a:t>
            </a:r>
          </a:p>
        </p:txBody>
      </p:sp>
    </p:spTree>
    <p:extLst>
      <p:ext uri="{BB962C8B-B14F-4D97-AF65-F5344CB8AC3E}">
        <p14:creationId xmlns:p14="http://schemas.microsoft.com/office/powerpoint/2010/main" val="22935127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Rectángulo 10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3078479" cy="6857999"/>
          </a:xfrm>
          <a:prstGeom prst="rect">
            <a:avLst/>
          </a:prstGeom>
          <a:solidFill>
            <a:srgbClr val="30353F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s-ES" dirty="0"/>
          </a:p>
        </p:txBody>
      </p:sp>
      <p:sp>
        <p:nvSpPr>
          <p:cNvPr id="102" name="Cuadro de texto 101"/>
          <p:cNvSpPr txBox="1"/>
          <p:nvPr/>
        </p:nvSpPr>
        <p:spPr>
          <a:xfrm>
            <a:off x="176228" y="1365701"/>
            <a:ext cx="2726021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rtl="0"/>
            <a:r>
              <a:rPr lang="es-ES" sz="2800" b="1" dirty="0">
                <a:solidFill>
                  <a:srgbClr val="D5D5D5"/>
                </a:solidFill>
                <a:latin typeface="Roboto" panose="02000000000000000000" pitchFamily="2" charset="0"/>
              </a:rPr>
              <a:t>CONCLUSIONES</a:t>
            </a:r>
            <a:endParaRPr lang="es-ES" sz="2800" b="1" dirty="0">
              <a:solidFill>
                <a:schemeClr val="bg1"/>
              </a:solidFill>
            </a:endParaRPr>
          </a:p>
        </p:txBody>
      </p:sp>
      <p:grpSp>
        <p:nvGrpSpPr>
          <p:cNvPr id="34" name="Grupo 3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881068" y="3621085"/>
            <a:ext cx="414478" cy="197058"/>
            <a:chOff x="4254500" y="2100263"/>
            <a:chExt cx="1906588" cy="906463"/>
          </a:xfrm>
        </p:grpSpPr>
        <p:sp>
          <p:nvSpPr>
            <p:cNvPr id="35" name="Forma libre 5"/>
            <p:cNvSpPr>
              <a:spLocks noEditPoints="1"/>
            </p:cNvSpPr>
            <p:nvPr/>
          </p:nvSpPr>
          <p:spPr bwMode="auto">
            <a:xfrm>
              <a:off x="4254500" y="2100263"/>
              <a:ext cx="1906588" cy="906463"/>
            </a:xfrm>
            <a:custGeom>
              <a:avLst/>
              <a:gdLst>
                <a:gd name="T0" fmla="*/ 1831 w 2048"/>
                <a:gd name="T1" fmla="*/ 0 h 970"/>
                <a:gd name="T2" fmla="*/ 1613 w 2048"/>
                <a:gd name="T3" fmla="*/ 217 h 970"/>
                <a:gd name="T4" fmla="*/ 1648 w 2048"/>
                <a:gd name="T5" fmla="*/ 336 h 970"/>
                <a:gd name="T6" fmla="*/ 1413 w 2048"/>
                <a:gd name="T7" fmla="*/ 571 h 970"/>
                <a:gd name="T8" fmla="*/ 1295 w 2048"/>
                <a:gd name="T9" fmla="*/ 535 h 970"/>
                <a:gd name="T10" fmla="*/ 1173 w 2048"/>
                <a:gd name="T11" fmla="*/ 573 h 970"/>
                <a:gd name="T12" fmla="*/ 935 w 2048"/>
                <a:gd name="T13" fmla="*/ 336 h 970"/>
                <a:gd name="T14" fmla="*/ 971 w 2048"/>
                <a:gd name="T15" fmla="*/ 217 h 970"/>
                <a:gd name="T16" fmla="*/ 753 w 2048"/>
                <a:gd name="T17" fmla="*/ 0 h 970"/>
                <a:gd name="T18" fmla="*/ 536 w 2048"/>
                <a:gd name="T19" fmla="*/ 217 h 970"/>
                <a:gd name="T20" fmla="*/ 571 w 2048"/>
                <a:gd name="T21" fmla="*/ 336 h 970"/>
                <a:gd name="T22" fmla="*/ 336 w 2048"/>
                <a:gd name="T23" fmla="*/ 571 h 970"/>
                <a:gd name="T24" fmla="*/ 217 w 2048"/>
                <a:gd name="T25" fmla="*/ 535 h 970"/>
                <a:gd name="T26" fmla="*/ 0 w 2048"/>
                <a:gd name="T27" fmla="*/ 753 h 970"/>
                <a:gd name="T28" fmla="*/ 217 w 2048"/>
                <a:gd name="T29" fmla="*/ 970 h 970"/>
                <a:gd name="T30" fmla="*/ 435 w 2048"/>
                <a:gd name="T31" fmla="*/ 753 h 970"/>
                <a:gd name="T32" fmla="*/ 400 w 2048"/>
                <a:gd name="T33" fmla="*/ 634 h 970"/>
                <a:gd name="T34" fmla="*/ 635 w 2048"/>
                <a:gd name="T35" fmla="*/ 399 h 970"/>
                <a:gd name="T36" fmla="*/ 753 w 2048"/>
                <a:gd name="T37" fmla="*/ 435 h 970"/>
                <a:gd name="T38" fmla="*/ 872 w 2048"/>
                <a:gd name="T39" fmla="*/ 399 h 970"/>
                <a:gd name="T40" fmla="*/ 1110 w 2048"/>
                <a:gd name="T41" fmla="*/ 638 h 970"/>
                <a:gd name="T42" fmla="*/ 1077 w 2048"/>
                <a:gd name="T43" fmla="*/ 753 h 970"/>
                <a:gd name="T44" fmla="*/ 1295 w 2048"/>
                <a:gd name="T45" fmla="*/ 970 h 970"/>
                <a:gd name="T46" fmla="*/ 1512 w 2048"/>
                <a:gd name="T47" fmla="*/ 753 h 970"/>
                <a:gd name="T48" fmla="*/ 1477 w 2048"/>
                <a:gd name="T49" fmla="*/ 634 h 970"/>
                <a:gd name="T50" fmla="*/ 1712 w 2048"/>
                <a:gd name="T51" fmla="*/ 399 h 970"/>
                <a:gd name="T52" fmla="*/ 1831 w 2048"/>
                <a:gd name="T53" fmla="*/ 435 h 970"/>
                <a:gd name="T54" fmla="*/ 2048 w 2048"/>
                <a:gd name="T55" fmla="*/ 217 h 970"/>
                <a:gd name="T56" fmla="*/ 1831 w 2048"/>
                <a:gd name="T57" fmla="*/ 0 h 970"/>
                <a:gd name="T58" fmla="*/ 217 w 2048"/>
                <a:gd name="T59" fmla="*/ 880 h 970"/>
                <a:gd name="T60" fmla="*/ 90 w 2048"/>
                <a:gd name="T61" fmla="*/ 753 h 970"/>
                <a:gd name="T62" fmla="*/ 217 w 2048"/>
                <a:gd name="T63" fmla="*/ 625 h 970"/>
                <a:gd name="T64" fmla="*/ 345 w 2048"/>
                <a:gd name="T65" fmla="*/ 753 h 970"/>
                <a:gd name="T66" fmla="*/ 217 w 2048"/>
                <a:gd name="T67" fmla="*/ 880 h 970"/>
                <a:gd name="T68" fmla="*/ 753 w 2048"/>
                <a:gd name="T69" fmla="*/ 345 h 970"/>
                <a:gd name="T70" fmla="*/ 626 w 2048"/>
                <a:gd name="T71" fmla="*/ 217 h 970"/>
                <a:gd name="T72" fmla="*/ 753 w 2048"/>
                <a:gd name="T73" fmla="*/ 90 h 970"/>
                <a:gd name="T74" fmla="*/ 881 w 2048"/>
                <a:gd name="T75" fmla="*/ 217 h 970"/>
                <a:gd name="T76" fmla="*/ 753 w 2048"/>
                <a:gd name="T77" fmla="*/ 345 h 970"/>
                <a:gd name="T78" fmla="*/ 1295 w 2048"/>
                <a:gd name="T79" fmla="*/ 880 h 970"/>
                <a:gd name="T80" fmla="*/ 1167 w 2048"/>
                <a:gd name="T81" fmla="*/ 753 h 970"/>
                <a:gd name="T82" fmla="*/ 1295 w 2048"/>
                <a:gd name="T83" fmla="*/ 625 h 970"/>
                <a:gd name="T84" fmla="*/ 1422 w 2048"/>
                <a:gd name="T85" fmla="*/ 753 h 970"/>
                <a:gd name="T86" fmla="*/ 1295 w 2048"/>
                <a:gd name="T87" fmla="*/ 880 h 970"/>
                <a:gd name="T88" fmla="*/ 1831 w 2048"/>
                <a:gd name="T89" fmla="*/ 345 h 970"/>
                <a:gd name="T90" fmla="*/ 1703 w 2048"/>
                <a:gd name="T91" fmla="*/ 217 h 970"/>
                <a:gd name="T92" fmla="*/ 1831 w 2048"/>
                <a:gd name="T93" fmla="*/ 90 h 970"/>
                <a:gd name="T94" fmla="*/ 1958 w 2048"/>
                <a:gd name="T95" fmla="*/ 217 h 970"/>
                <a:gd name="T96" fmla="*/ 1831 w 2048"/>
                <a:gd name="T97" fmla="*/ 345 h 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048" h="970">
                  <a:moveTo>
                    <a:pt x="1831" y="0"/>
                  </a:moveTo>
                  <a:cubicBezTo>
                    <a:pt x="1711" y="0"/>
                    <a:pt x="1613" y="97"/>
                    <a:pt x="1613" y="217"/>
                  </a:cubicBezTo>
                  <a:cubicBezTo>
                    <a:pt x="1613" y="261"/>
                    <a:pt x="1626" y="302"/>
                    <a:pt x="1648" y="336"/>
                  </a:cubicBezTo>
                  <a:cubicBezTo>
                    <a:pt x="1413" y="571"/>
                    <a:pt x="1413" y="571"/>
                    <a:pt x="1413" y="571"/>
                  </a:cubicBezTo>
                  <a:cubicBezTo>
                    <a:pt x="1379" y="548"/>
                    <a:pt x="1339" y="535"/>
                    <a:pt x="1295" y="535"/>
                  </a:cubicBezTo>
                  <a:cubicBezTo>
                    <a:pt x="1250" y="535"/>
                    <a:pt x="1207" y="549"/>
                    <a:pt x="1173" y="573"/>
                  </a:cubicBezTo>
                  <a:cubicBezTo>
                    <a:pt x="935" y="336"/>
                    <a:pt x="935" y="336"/>
                    <a:pt x="935" y="336"/>
                  </a:cubicBezTo>
                  <a:cubicBezTo>
                    <a:pt x="958" y="302"/>
                    <a:pt x="971" y="261"/>
                    <a:pt x="971" y="217"/>
                  </a:cubicBezTo>
                  <a:cubicBezTo>
                    <a:pt x="971" y="97"/>
                    <a:pt x="873" y="0"/>
                    <a:pt x="753" y="0"/>
                  </a:cubicBezTo>
                  <a:cubicBezTo>
                    <a:pt x="633" y="0"/>
                    <a:pt x="536" y="97"/>
                    <a:pt x="536" y="217"/>
                  </a:cubicBezTo>
                  <a:cubicBezTo>
                    <a:pt x="536" y="261"/>
                    <a:pt x="549" y="302"/>
                    <a:pt x="571" y="336"/>
                  </a:cubicBezTo>
                  <a:cubicBezTo>
                    <a:pt x="336" y="571"/>
                    <a:pt x="336" y="571"/>
                    <a:pt x="336" y="571"/>
                  </a:cubicBezTo>
                  <a:cubicBezTo>
                    <a:pt x="302" y="548"/>
                    <a:pt x="261" y="535"/>
                    <a:pt x="217" y="535"/>
                  </a:cubicBezTo>
                  <a:cubicBezTo>
                    <a:pt x="98" y="535"/>
                    <a:pt x="0" y="633"/>
                    <a:pt x="0" y="753"/>
                  </a:cubicBezTo>
                  <a:cubicBezTo>
                    <a:pt x="0" y="873"/>
                    <a:pt x="98" y="970"/>
                    <a:pt x="217" y="970"/>
                  </a:cubicBezTo>
                  <a:cubicBezTo>
                    <a:pt x="337" y="970"/>
                    <a:pt x="435" y="873"/>
                    <a:pt x="435" y="753"/>
                  </a:cubicBezTo>
                  <a:cubicBezTo>
                    <a:pt x="435" y="709"/>
                    <a:pt x="422" y="668"/>
                    <a:pt x="400" y="634"/>
                  </a:cubicBezTo>
                  <a:cubicBezTo>
                    <a:pt x="635" y="399"/>
                    <a:pt x="635" y="399"/>
                    <a:pt x="635" y="399"/>
                  </a:cubicBezTo>
                  <a:cubicBezTo>
                    <a:pt x="669" y="422"/>
                    <a:pt x="709" y="435"/>
                    <a:pt x="753" y="435"/>
                  </a:cubicBezTo>
                  <a:cubicBezTo>
                    <a:pt x="797" y="435"/>
                    <a:pt x="838" y="422"/>
                    <a:pt x="872" y="399"/>
                  </a:cubicBezTo>
                  <a:cubicBezTo>
                    <a:pt x="1110" y="638"/>
                    <a:pt x="1110" y="638"/>
                    <a:pt x="1110" y="638"/>
                  </a:cubicBezTo>
                  <a:cubicBezTo>
                    <a:pt x="1090" y="671"/>
                    <a:pt x="1077" y="711"/>
                    <a:pt x="1077" y="753"/>
                  </a:cubicBezTo>
                  <a:cubicBezTo>
                    <a:pt x="1077" y="873"/>
                    <a:pt x="1175" y="970"/>
                    <a:pt x="1295" y="970"/>
                  </a:cubicBezTo>
                  <a:cubicBezTo>
                    <a:pt x="1415" y="970"/>
                    <a:pt x="1512" y="873"/>
                    <a:pt x="1512" y="753"/>
                  </a:cubicBezTo>
                  <a:cubicBezTo>
                    <a:pt x="1512" y="709"/>
                    <a:pt x="1499" y="668"/>
                    <a:pt x="1477" y="634"/>
                  </a:cubicBezTo>
                  <a:cubicBezTo>
                    <a:pt x="1712" y="399"/>
                    <a:pt x="1712" y="399"/>
                    <a:pt x="1712" y="399"/>
                  </a:cubicBezTo>
                  <a:cubicBezTo>
                    <a:pt x="1746" y="422"/>
                    <a:pt x="1787" y="435"/>
                    <a:pt x="1831" y="435"/>
                  </a:cubicBezTo>
                  <a:cubicBezTo>
                    <a:pt x="1950" y="435"/>
                    <a:pt x="2048" y="337"/>
                    <a:pt x="2048" y="217"/>
                  </a:cubicBezTo>
                  <a:cubicBezTo>
                    <a:pt x="2048" y="97"/>
                    <a:pt x="1950" y="0"/>
                    <a:pt x="1831" y="0"/>
                  </a:cubicBezTo>
                  <a:close/>
                  <a:moveTo>
                    <a:pt x="217" y="880"/>
                  </a:moveTo>
                  <a:cubicBezTo>
                    <a:pt x="147" y="880"/>
                    <a:pt x="90" y="823"/>
                    <a:pt x="90" y="753"/>
                  </a:cubicBezTo>
                  <a:cubicBezTo>
                    <a:pt x="90" y="682"/>
                    <a:pt x="147" y="625"/>
                    <a:pt x="217" y="625"/>
                  </a:cubicBezTo>
                  <a:cubicBezTo>
                    <a:pt x="288" y="625"/>
                    <a:pt x="345" y="682"/>
                    <a:pt x="345" y="753"/>
                  </a:cubicBezTo>
                  <a:cubicBezTo>
                    <a:pt x="345" y="823"/>
                    <a:pt x="288" y="880"/>
                    <a:pt x="217" y="880"/>
                  </a:cubicBezTo>
                  <a:close/>
                  <a:moveTo>
                    <a:pt x="753" y="345"/>
                  </a:moveTo>
                  <a:cubicBezTo>
                    <a:pt x="683" y="345"/>
                    <a:pt x="626" y="288"/>
                    <a:pt x="626" y="217"/>
                  </a:cubicBezTo>
                  <a:cubicBezTo>
                    <a:pt x="626" y="147"/>
                    <a:pt x="683" y="90"/>
                    <a:pt x="753" y="90"/>
                  </a:cubicBezTo>
                  <a:cubicBezTo>
                    <a:pt x="823" y="90"/>
                    <a:pt x="881" y="147"/>
                    <a:pt x="881" y="217"/>
                  </a:cubicBezTo>
                  <a:cubicBezTo>
                    <a:pt x="881" y="288"/>
                    <a:pt x="823" y="345"/>
                    <a:pt x="753" y="345"/>
                  </a:cubicBezTo>
                  <a:close/>
                  <a:moveTo>
                    <a:pt x="1295" y="880"/>
                  </a:moveTo>
                  <a:cubicBezTo>
                    <a:pt x="1225" y="880"/>
                    <a:pt x="1167" y="823"/>
                    <a:pt x="1167" y="753"/>
                  </a:cubicBezTo>
                  <a:cubicBezTo>
                    <a:pt x="1167" y="682"/>
                    <a:pt x="1225" y="625"/>
                    <a:pt x="1295" y="625"/>
                  </a:cubicBezTo>
                  <a:cubicBezTo>
                    <a:pt x="1365" y="625"/>
                    <a:pt x="1422" y="682"/>
                    <a:pt x="1422" y="753"/>
                  </a:cubicBezTo>
                  <a:cubicBezTo>
                    <a:pt x="1422" y="823"/>
                    <a:pt x="1365" y="880"/>
                    <a:pt x="1295" y="880"/>
                  </a:cubicBezTo>
                  <a:close/>
                  <a:moveTo>
                    <a:pt x="1831" y="345"/>
                  </a:moveTo>
                  <a:cubicBezTo>
                    <a:pt x="1760" y="345"/>
                    <a:pt x="1703" y="288"/>
                    <a:pt x="1703" y="217"/>
                  </a:cubicBezTo>
                  <a:cubicBezTo>
                    <a:pt x="1703" y="147"/>
                    <a:pt x="1760" y="90"/>
                    <a:pt x="1831" y="90"/>
                  </a:cubicBezTo>
                  <a:cubicBezTo>
                    <a:pt x="1901" y="90"/>
                    <a:pt x="1958" y="147"/>
                    <a:pt x="1958" y="217"/>
                  </a:cubicBezTo>
                  <a:cubicBezTo>
                    <a:pt x="1958" y="288"/>
                    <a:pt x="1901" y="345"/>
                    <a:pt x="1831" y="3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dirty="0"/>
            </a:p>
          </p:txBody>
        </p:sp>
        <p:sp>
          <p:nvSpPr>
            <p:cNvPr id="38" name="Forma libre 6"/>
            <p:cNvSpPr>
              <a:spLocks/>
            </p:cNvSpPr>
            <p:nvPr/>
          </p:nvSpPr>
          <p:spPr bwMode="auto">
            <a:xfrm>
              <a:off x="4752975" y="2598738"/>
              <a:ext cx="176213" cy="174625"/>
            </a:xfrm>
            <a:custGeom>
              <a:avLst/>
              <a:gdLst>
                <a:gd name="T0" fmla="*/ 172 w 190"/>
                <a:gd name="T1" fmla="*/ 18 h 186"/>
                <a:gd name="T2" fmla="*/ 109 w 190"/>
                <a:gd name="T3" fmla="*/ 18 h 186"/>
                <a:gd name="T4" fmla="*/ 17 w 190"/>
                <a:gd name="T5" fmla="*/ 109 h 186"/>
                <a:gd name="T6" fmla="*/ 17 w 190"/>
                <a:gd name="T7" fmla="*/ 173 h 186"/>
                <a:gd name="T8" fmla="*/ 49 w 190"/>
                <a:gd name="T9" fmla="*/ 186 h 186"/>
                <a:gd name="T10" fmla="*/ 81 w 190"/>
                <a:gd name="T11" fmla="*/ 173 h 186"/>
                <a:gd name="T12" fmla="*/ 172 w 190"/>
                <a:gd name="T13" fmla="*/ 81 h 186"/>
                <a:gd name="T14" fmla="*/ 172 w 190"/>
                <a:gd name="T15" fmla="*/ 1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86">
                  <a:moveTo>
                    <a:pt x="172" y="18"/>
                  </a:moveTo>
                  <a:cubicBezTo>
                    <a:pt x="155" y="0"/>
                    <a:pt x="126" y="0"/>
                    <a:pt x="109" y="18"/>
                  </a:cubicBezTo>
                  <a:cubicBezTo>
                    <a:pt x="17" y="109"/>
                    <a:pt x="17" y="109"/>
                    <a:pt x="17" y="109"/>
                  </a:cubicBezTo>
                  <a:cubicBezTo>
                    <a:pt x="0" y="127"/>
                    <a:pt x="0" y="155"/>
                    <a:pt x="17" y="173"/>
                  </a:cubicBezTo>
                  <a:cubicBezTo>
                    <a:pt x="26" y="182"/>
                    <a:pt x="37" y="186"/>
                    <a:pt x="49" y="186"/>
                  </a:cubicBezTo>
                  <a:cubicBezTo>
                    <a:pt x="60" y="186"/>
                    <a:pt x="72" y="182"/>
                    <a:pt x="81" y="173"/>
                  </a:cubicBezTo>
                  <a:cubicBezTo>
                    <a:pt x="172" y="81"/>
                    <a:pt x="172" y="81"/>
                    <a:pt x="172" y="81"/>
                  </a:cubicBezTo>
                  <a:cubicBezTo>
                    <a:pt x="190" y="64"/>
                    <a:pt x="190" y="35"/>
                    <a:pt x="172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dirty="0"/>
            </a:p>
          </p:txBody>
        </p:sp>
        <p:sp>
          <p:nvSpPr>
            <p:cNvPr id="39" name="Forma libre 7"/>
            <p:cNvSpPr>
              <a:spLocks/>
            </p:cNvSpPr>
            <p:nvPr/>
          </p:nvSpPr>
          <p:spPr bwMode="auto">
            <a:xfrm>
              <a:off x="5486400" y="2330451"/>
              <a:ext cx="177800" cy="174625"/>
            </a:xfrm>
            <a:custGeom>
              <a:avLst/>
              <a:gdLst>
                <a:gd name="T0" fmla="*/ 173 w 190"/>
                <a:gd name="T1" fmla="*/ 18 h 186"/>
                <a:gd name="T2" fmla="*/ 109 w 190"/>
                <a:gd name="T3" fmla="*/ 18 h 186"/>
                <a:gd name="T4" fmla="*/ 18 w 190"/>
                <a:gd name="T5" fmla="*/ 109 h 186"/>
                <a:gd name="T6" fmla="*/ 18 w 190"/>
                <a:gd name="T7" fmla="*/ 173 h 186"/>
                <a:gd name="T8" fmla="*/ 50 w 190"/>
                <a:gd name="T9" fmla="*/ 186 h 186"/>
                <a:gd name="T10" fmla="*/ 81 w 190"/>
                <a:gd name="T11" fmla="*/ 173 h 186"/>
                <a:gd name="T12" fmla="*/ 173 w 190"/>
                <a:gd name="T13" fmla="*/ 81 h 186"/>
                <a:gd name="T14" fmla="*/ 173 w 190"/>
                <a:gd name="T15" fmla="*/ 1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86">
                  <a:moveTo>
                    <a:pt x="173" y="18"/>
                  </a:moveTo>
                  <a:cubicBezTo>
                    <a:pt x="155" y="0"/>
                    <a:pt x="127" y="0"/>
                    <a:pt x="109" y="18"/>
                  </a:cubicBezTo>
                  <a:cubicBezTo>
                    <a:pt x="18" y="109"/>
                    <a:pt x="18" y="109"/>
                    <a:pt x="18" y="109"/>
                  </a:cubicBezTo>
                  <a:cubicBezTo>
                    <a:pt x="0" y="127"/>
                    <a:pt x="0" y="155"/>
                    <a:pt x="18" y="173"/>
                  </a:cubicBezTo>
                  <a:cubicBezTo>
                    <a:pt x="27" y="182"/>
                    <a:pt x="38" y="186"/>
                    <a:pt x="50" y="186"/>
                  </a:cubicBezTo>
                  <a:cubicBezTo>
                    <a:pt x="61" y="186"/>
                    <a:pt x="73" y="181"/>
                    <a:pt x="81" y="173"/>
                  </a:cubicBezTo>
                  <a:cubicBezTo>
                    <a:pt x="173" y="81"/>
                    <a:pt x="173" y="81"/>
                    <a:pt x="173" y="81"/>
                  </a:cubicBezTo>
                  <a:cubicBezTo>
                    <a:pt x="190" y="64"/>
                    <a:pt x="190" y="35"/>
                    <a:pt x="173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dirty="0"/>
            </a:p>
          </p:txBody>
        </p:sp>
      </p:grpSp>
      <p:sp>
        <p:nvSpPr>
          <p:cNvPr id="5" name="Título 4" hidden="1">
            <a:extLst>
              <a:ext uri="{FF2B5EF4-FFF2-40B4-BE49-F238E27FC236}">
                <a16:creationId xmlns:a16="http://schemas.microsoft.com/office/drawing/2014/main" id="{B353CF45-7FD3-4F2B-B046-D14200DBD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dirty="0"/>
              <a:t>Diapositiva 10</a:t>
            </a:r>
          </a:p>
        </p:txBody>
      </p:sp>
      <p:sp>
        <p:nvSpPr>
          <p:cNvPr id="11" name="Cuadro de texto 39">
            <a:extLst>
              <a:ext uri="{FF2B5EF4-FFF2-40B4-BE49-F238E27FC236}">
                <a16:creationId xmlns:a16="http://schemas.microsoft.com/office/drawing/2014/main" id="{0F85774C-E054-79DF-332D-38047A1E5607}"/>
              </a:ext>
            </a:extLst>
          </p:cNvPr>
          <p:cNvSpPr txBox="1"/>
          <p:nvPr/>
        </p:nvSpPr>
        <p:spPr>
          <a:xfrm>
            <a:off x="225074" y="6527346"/>
            <a:ext cx="2072683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>
              <a:defRPr sz="1400">
                <a:solidFill>
                  <a:srgbClr val="30353F"/>
                </a:solidFill>
              </a:defRPr>
            </a:lvl1pPr>
          </a:lstStyle>
          <a:p>
            <a:pPr rtl="0"/>
            <a:r>
              <a:rPr lang="es-ES" dirty="0" err="1">
                <a:solidFill>
                  <a:schemeClr val="bg1"/>
                </a:solidFill>
              </a:rPr>
              <a:t>Coderhouse</a:t>
            </a:r>
            <a:r>
              <a:rPr lang="es-ES" dirty="0">
                <a:solidFill>
                  <a:schemeClr val="bg1"/>
                </a:solidFill>
              </a:rPr>
              <a:t> – Data </a:t>
            </a:r>
            <a:r>
              <a:rPr lang="es-ES" dirty="0" err="1">
                <a:solidFill>
                  <a:schemeClr val="bg1"/>
                </a:solidFill>
              </a:rPr>
              <a:t>Science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2" name="Cuadro de texto 101">
            <a:extLst>
              <a:ext uri="{FF2B5EF4-FFF2-40B4-BE49-F238E27FC236}">
                <a16:creationId xmlns:a16="http://schemas.microsoft.com/office/drawing/2014/main" id="{6BC1CA67-081B-2F4F-102E-78772C9A293F}"/>
              </a:ext>
            </a:extLst>
          </p:cNvPr>
          <p:cNvSpPr txBox="1"/>
          <p:nvPr/>
        </p:nvSpPr>
        <p:spPr>
          <a:xfrm>
            <a:off x="3536771" y="435597"/>
            <a:ext cx="7679869" cy="63709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s-ES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</a:rPr>
              <a:t>Tendencias salariales a lo largo del tiempo: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</a:rPr>
              <a:t>Cambio mínimo en 2020-2021.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</a:rPr>
              <a:t>Fluctuaciones continuas en 2021-2022.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</a:rPr>
              <a:t>Patrón similar en 2022-2023.</a:t>
            </a:r>
          </a:p>
          <a:p>
            <a:pPr lvl="1"/>
            <a:endParaRPr lang="es-ES" dirty="0">
              <a:solidFill>
                <a:schemeClr val="tx1">
                  <a:lumMod val="65000"/>
                  <a:lumOff val="35000"/>
                </a:schemeClr>
              </a:solidFill>
              <a:latin typeface="Roboto" panose="02000000000000000000" pitchFamily="2" charset="0"/>
            </a:endParaRPr>
          </a:p>
          <a:p>
            <a:pPr lvl="1"/>
            <a:endParaRPr lang="es-ES" dirty="0">
              <a:solidFill>
                <a:schemeClr val="tx1">
                  <a:lumMod val="65000"/>
                  <a:lumOff val="35000"/>
                </a:schemeClr>
              </a:solidFill>
              <a:latin typeface="Roboto" panose="02000000000000000000" pitchFamily="2" charset="0"/>
            </a:endParaRPr>
          </a:p>
          <a:p>
            <a:pPr marL="285750" lvl="1" indent="-285750">
              <a:buFont typeface="Wingdings" panose="05000000000000000000" pitchFamily="2" charset="2"/>
              <a:buChar char="Ø"/>
            </a:pPr>
            <a:r>
              <a:rPr lang="es-ES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</a:rPr>
              <a:t>Impacto del tamaño de la empresa en los salarios a lo largo del tiempo: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</a:rPr>
              <a:t>Las medianas empresas presencian un crecimiento salarial.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</a:rPr>
              <a:t>Las grandes empresas tienen salarios estables.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s-ES" dirty="0">
              <a:solidFill>
                <a:schemeClr val="tx1">
                  <a:lumMod val="65000"/>
                  <a:lumOff val="35000"/>
                </a:schemeClr>
              </a:solidFill>
              <a:latin typeface="Roboto" panose="02000000000000000000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s-ES" dirty="0">
              <a:solidFill>
                <a:schemeClr val="tx1">
                  <a:lumMod val="65000"/>
                  <a:lumOff val="35000"/>
                </a:schemeClr>
              </a:solidFill>
              <a:latin typeface="Roboto" panose="02000000000000000000" pitchFamily="2" charset="0"/>
            </a:endParaRPr>
          </a:p>
          <a:p>
            <a:pPr marL="263525" lvl="1" indent="-263525">
              <a:buFont typeface="Wingdings" panose="05000000000000000000" pitchFamily="2" charset="2"/>
              <a:buChar char="Ø"/>
            </a:pPr>
            <a:r>
              <a:rPr lang="es-ES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</a:rPr>
              <a:t>Impactos en los salarios promedio por nivel de experiencia: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</a:rPr>
              <a:t>Los profesionales expertos ganan los salarios más altos.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</a:rPr>
              <a:t>Siguen los niveles senior, luego intermedio y principiante.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s-ES" dirty="0">
              <a:solidFill>
                <a:schemeClr val="tx1">
                  <a:lumMod val="65000"/>
                  <a:lumOff val="35000"/>
                </a:schemeClr>
              </a:solidFill>
              <a:latin typeface="Roboto" panose="02000000000000000000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s-ES" dirty="0">
              <a:solidFill>
                <a:schemeClr val="tx1">
                  <a:lumMod val="65000"/>
                  <a:lumOff val="35000"/>
                </a:schemeClr>
              </a:solidFill>
              <a:latin typeface="Roboto" panose="02000000000000000000" pitchFamily="2" charset="0"/>
            </a:endParaRPr>
          </a:p>
          <a:p>
            <a:pPr marL="263525" lvl="1" indent="-263525">
              <a:buFont typeface="Wingdings" panose="05000000000000000000" pitchFamily="2" charset="2"/>
              <a:buChar char="Ø"/>
            </a:pPr>
            <a:r>
              <a:rPr lang="es-ES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</a:rPr>
              <a:t>Impactos de los tipos de empleo en los salarios promedio: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</a:rPr>
              <a:t>Los puestos de tiempo completo tienen el salario promedio más alto.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</a:rPr>
              <a:t>Los contratistas también ganan salarios competitivos.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</a:rPr>
              <a:t>Los trabajadores autónomos y a tiempo parcial reciben una remuneración relativamente menor.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s-ES" dirty="0">
              <a:solidFill>
                <a:schemeClr val="tx1">
                  <a:lumMod val="65000"/>
                  <a:lumOff val="35000"/>
                </a:schemeClr>
              </a:solidFill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94193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1" name="Conector recto 15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8991600" y="2790395"/>
            <a:ext cx="1463040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Conector recto 15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9347735" y="5910588"/>
            <a:ext cx="750771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 hidden="1">
            <a:extLst>
              <a:ext uri="{FF2B5EF4-FFF2-40B4-BE49-F238E27FC236}">
                <a16:creationId xmlns:a16="http://schemas.microsoft.com/office/drawing/2014/main" id="{B61803F9-0687-42F2-AD52-B4E217229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dirty="0"/>
              <a:t>Diapositiva 7</a:t>
            </a:r>
          </a:p>
        </p:txBody>
      </p:sp>
      <p:sp>
        <p:nvSpPr>
          <p:cNvPr id="12" name="Cuadro de texto 39">
            <a:extLst>
              <a:ext uri="{FF2B5EF4-FFF2-40B4-BE49-F238E27FC236}">
                <a16:creationId xmlns:a16="http://schemas.microsoft.com/office/drawing/2014/main" id="{98AE637C-F5AA-7A07-5B01-06D484B09AC2}"/>
              </a:ext>
            </a:extLst>
          </p:cNvPr>
          <p:cNvSpPr txBox="1"/>
          <p:nvPr/>
        </p:nvSpPr>
        <p:spPr>
          <a:xfrm>
            <a:off x="225074" y="6527346"/>
            <a:ext cx="2072683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>
              <a:defRPr sz="1400">
                <a:solidFill>
                  <a:srgbClr val="30353F"/>
                </a:solidFill>
              </a:defRPr>
            </a:lvl1pPr>
          </a:lstStyle>
          <a:p>
            <a:pPr rtl="0"/>
            <a:r>
              <a:rPr lang="es-ES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Coderhouse</a:t>
            </a:r>
            <a:r>
              <a:rPr lang="es-E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– Data </a:t>
            </a:r>
            <a:r>
              <a:rPr lang="es-ES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Science</a:t>
            </a:r>
            <a:endParaRPr lang="es-E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0826509-3C3B-0CF4-6496-93AC746C13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93" r="9427"/>
          <a:stretch/>
        </p:blipFill>
        <p:spPr>
          <a:xfrm>
            <a:off x="6551271" y="0"/>
            <a:ext cx="5638800" cy="6901260"/>
          </a:xfrm>
          <a:prstGeom prst="rect">
            <a:avLst/>
          </a:prstGeom>
        </p:spPr>
      </p:pic>
      <p:sp>
        <p:nvSpPr>
          <p:cNvPr id="140" name="Rectángulo 13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551271" y="0"/>
            <a:ext cx="5638800" cy="6858000"/>
          </a:xfrm>
          <a:prstGeom prst="rect">
            <a:avLst/>
          </a:prstGeom>
          <a:solidFill>
            <a:srgbClr val="30353F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s-ES" dirty="0"/>
          </a:p>
        </p:txBody>
      </p:sp>
      <p:sp>
        <p:nvSpPr>
          <p:cNvPr id="145" name="Cuadro de texto 144"/>
          <p:cNvSpPr txBox="1"/>
          <p:nvPr/>
        </p:nvSpPr>
        <p:spPr>
          <a:xfrm>
            <a:off x="7404635" y="636182"/>
            <a:ext cx="3886200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rtl="0"/>
            <a:r>
              <a:rPr lang="es-ES" sz="4000" b="1" i="0" dirty="0">
                <a:solidFill>
                  <a:srgbClr val="D5D5D5"/>
                </a:solidFill>
                <a:effectLst/>
                <a:latin typeface="Roboto" panose="02000000000000000000" pitchFamily="2" charset="0"/>
              </a:rPr>
              <a:t>MACHINE LEARNING</a:t>
            </a:r>
            <a:endParaRPr lang="es-ES" sz="4000" b="1" dirty="0">
              <a:solidFill>
                <a:schemeClr val="bg1"/>
              </a:solidFill>
            </a:endParaRPr>
          </a:p>
        </p:txBody>
      </p:sp>
      <p:sp>
        <p:nvSpPr>
          <p:cNvPr id="6" name="Cuadro de texto 101">
            <a:extLst>
              <a:ext uri="{FF2B5EF4-FFF2-40B4-BE49-F238E27FC236}">
                <a16:creationId xmlns:a16="http://schemas.microsoft.com/office/drawing/2014/main" id="{DC15E9CF-F5CC-CED2-5148-55AC061C020A}"/>
              </a:ext>
            </a:extLst>
          </p:cNvPr>
          <p:cNvSpPr txBox="1"/>
          <p:nvPr/>
        </p:nvSpPr>
        <p:spPr>
          <a:xfrm>
            <a:off x="225074" y="330654"/>
            <a:ext cx="6093351" cy="58169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s-ES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</a:rPr>
              <a:t>Definimos la variable objetivo </a:t>
            </a:r>
            <a:r>
              <a:rPr lang="es-E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</a:rPr>
              <a:t>salario_usd</a:t>
            </a:r>
            <a:r>
              <a:rPr lang="es-ES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</a:rPr>
              <a:t>.</a:t>
            </a:r>
            <a:endParaRPr lang="es-ES" b="0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Roboto" panose="02000000000000000000" pitchFamily="2" charset="0"/>
            </a:endParaRPr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s-ES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Roboto" panose="02000000000000000000" pitchFamily="2" charset="0"/>
              </a:rPr>
              <a:t>Importamos librerías </a:t>
            </a:r>
            <a:r>
              <a:rPr lang="es-AR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</a:rPr>
              <a:t>sklearn</a:t>
            </a:r>
            <a:r>
              <a:rPr lang="es-AR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</a:rPr>
              <a:t> de regresión lineal.</a:t>
            </a:r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s-AR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</a:rPr>
              <a:t>Convertimos variables categóricas a números a través de </a:t>
            </a:r>
            <a:r>
              <a:rPr lang="es-AR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</a:rPr>
              <a:t>get_dummies</a:t>
            </a:r>
            <a:r>
              <a:rPr lang="es-AR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</a:rPr>
              <a:t>.</a:t>
            </a:r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s-AR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</a:rPr>
              <a:t>Verificamos correlación entre variables.</a:t>
            </a:r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s-AR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</a:rPr>
              <a:t>Dividimos los datos en </a:t>
            </a:r>
            <a:r>
              <a:rPr lang="es-AR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</a:rPr>
              <a:t>train</a:t>
            </a:r>
            <a:r>
              <a:rPr lang="es-AR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</a:rPr>
              <a:t> y test.</a:t>
            </a:r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s-AR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</a:rPr>
              <a:t>Seleccionamos el método </a:t>
            </a:r>
            <a:r>
              <a:rPr lang="es-AR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</a:rPr>
              <a:t>Sequential</a:t>
            </a:r>
            <a:r>
              <a:rPr lang="es-AR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</a:rPr>
              <a:t> Forward </a:t>
            </a:r>
            <a:r>
              <a:rPr lang="es-AR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</a:rPr>
              <a:t>Selection</a:t>
            </a:r>
            <a:r>
              <a:rPr lang="es-AR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</a:rPr>
              <a:t>.</a:t>
            </a:r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s-AR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</a:rPr>
              <a:t>Seleccionamos las mejores variables.</a:t>
            </a:r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s-AR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</a:rPr>
              <a:t>Instanciamos y </a:t>
            </a:r>
            <a:r>
              <a:rPr lang="es-AR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</a:rPr>
              <a:t>fitiamos</a:t>
            </a:r>
            <a:r>
              <a:rPr lang="es-AR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</a:rPr>
              <a:t> el modelo de regresión línea.</a:t>
            </a:r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s-AR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</a:rPr>
              <a:t>Realizamos la predicción.</a:t>
            </a:r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s-AR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</a:rPr>
              <a:t>Calculamos las métricas para validar el modelo.</a:t>
            </a:r>
          </a:p>
          <a:p>
            <a:pPr algn="just"/>
            <a:endParaRPr lang="es-AR" dirty="0">
              <a:solidFill>
                <a:schemeClr val="tx1">
                  <a:lumMod val="65000"/>
                  <a:lumOff val="35000"/>
                </a:schemeClr>
              </a:solidFill>
              <a:latin typeface="Roboto" panose="02000000000000000000" pitchFamily="2" charset="0"/>
            </a:endParaRPr>
          </a:p>
          <a:p>
            <a:pPr algn="just"/>
            <a:r>
              <a:rPr lang="es-ES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</a:rPr>
              <a:t>Pudimos concluir que con las variables elegidas para entrenar el modelo se obtuvo un R2 de 0,45. Esto sugiere que el modelo realizado no tiene un ajuste perfecto y que las predicciones basadas en este modelo pueden tener un margen de error. El modelo se podría mejorar. Puede que sea necesario explorar modelos más complejos, cambiar las variables o recopilar datos más completos para obtener predicciones más precisas.</a:t>
            </a:r>
            <a:endParaRPr lang="es-AR" dirty="0">
              <a:solidFill>
                <a:schemeClr val="tx1">
                  <a:lumMod val="65000"/>
                  <a:lumOff val="35000"/>
                </a:schemeClr>
              </a:solidFill>
              <a:latin typeface="Roboto" panose="02000000000000000000" pitchFamily="2" charset="0"/>
            </a:endParaRPr>
          </a:p>
          <a:p>
            <a:pPr algn="just"/>
            <a:endParaRPr lang="es-AR" dirty="0">
              <a:solidFill>
                <a:schemeClr val="tx1">
                  <a:lumMod val="65000"/>
                  <a:lumOff val="35000"/>
                </a:schemeClr>
              </a:solidFill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12174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8BD72EA5-7F88-8C18-6143-8BE439AB2C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9973"/>
          </a:xfrm>
          <a:prstGeom prst="rect">
            <a:avLst/>
          </a:prstGeom>
        </p:spPr>
      </p:pic>
      <p:sp>
        <p:nvSpPr>
          <p:cNvPr id="5" name="Rectángulo 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gradFill flip="none" rotWithShape="0">
            <a:gsLst>
              <a:gs pos="100000">
                <a:srgbClr val="1F2229">
                  <a:alpha val="0"/>
                </a:srgbClr>
              </a:gs>
              <a:gs pos="9000">
                <a:srgbClr val="1F2229">
                  <a:alpha val="91765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grpSp>
        <p:nvGrpSpPr>
          <p:cNvPr id="21" name="Grupo 2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757714" y="1626921"/>
            <a:ext cx="6676572" cy="3604160"/>
            <a:chOff x="2162629" y="1305681"/>
            <a:chExt cx="7866742" cy="4246640"/>
          </a:xfrm>
        </p:grpSpPr>
        <p:sp>
          <p:nvSpPr>
            <p:cNvPr id="17" name="Elipse 16"/>
            <p:cNvSpPr/>
            <p:nvPr/>
          </p:nvSpPr>
          <p:spPr>
            <a:xfrm>
              <a:off x="5782715" y="1305681"/>
              <a:ext cx="4246656" cy="4246640"/>
            </a:xfrm>
            <a:prstGeom prst="ellipse">
              <a:avLst/>
            </a:prstGeom>
            <a:solidFill>
              <a:srgbClr val="43CDD9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dirty="0"/>
            </a:p>
          </p:txBody>
        </p:sp>
        <p:sp>
          <p:nvSpPr>
            <p:cNvPr id="18" name="Elipse 17"/>
            <p:cNvSpPr/>
            <p:nvPr/>
          </p:nvSpPr>
          <p:spPr>
            <a:xfrm>
              <a:off x="2162629" y="1305681"/>
              <a:ext cx="4246656" cy="4246640"/>
            </a:xfrm>
            <a:prstGeom prst="ellipse">
              <a:avLst/>
            </a:prstGeom>
            <a:solidFill>
              <a:srgbClr val="43CDD9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dirty="0"/>
            </a:p>
          </p:txBody>
        </p:sp>
      </p:grpSp>
      <p:sp>
        <p:nvSpPr>
          <p:cNvPr id="16" name="Elipse 1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456507" y="789512"/>
            <a:ext cx="5278993" cy="5278976"/>
          </a:xfrm>
          <a:prstGeom prst="ellipse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9" name="Elipse 1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879010" y="1212017"/>
            <a:ext cx="4433981" cy="4433966"/>
          </a:xfrm>
          <a:prstGeom prst="ellipse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3" name="Cuadro de texto 12"/>
          <p:cNvSpPr txBox="1"/>
          <p:nvPr/>
        </p:nvSpPr>
        <p:spPr>
          <a:xfrm>
            <a:off x="4717417" y="3059668"/>
            <a:ext cx="2757165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rtl="0">
              <a:tabLst>
                <a:tab pos="347663" algn="l"/>
              </a:tabLst>
            </a:pPr>
            <a:r>
              <a:rPr lang="es-ES" sz="4800" b="1" dirty="0">
                <a:solidFill>
                  <a:srgbClr val="FFFFFF"/>
                </a:solidFill>
                <a:latin typeface="+mj-lt"/>
              </a:rPr>
              <a:t>GRACIAS</a:t>
            </a:r>
          </a:p>
        </p:txBody>
      </p:sp>
      <p:sp>
        <p:nvSpPr>
          <p:cNvPr id="9" name="Cuadro de texto 39">
            <a:extLst>
              <a:ext uri="{FF2B5EF4-FFF2-40B4-BE49-F238E27FC236}">
                <a16:creationId xmlns:a16="http://schemas.microsoft.com/office/drawing/2014/main" id="{A70B019E-D2D4-247E-29DA-15BB8420DFA1}"/>
              </a:ext>
            </a:extLst>
          </p:cNvPr>
          <p:cNvSpPr txBox="1"/>
          <p:nvPr/>
        </p:nvSpPr>
        <p:spPr>
          <a:xfrm>
            <a:off x="225074" y="6527346"/>
            <a:ext cx="2072683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>
              <a:defRPr sz="1400">
                <a:solidFill>
                  <a:srgbClr val="30353F"/>
                </a:solidFill>
              </a:defRPr>
            </a:lvl1pPr>
          </a:lstStyle>
          <a:p>
            <a:pPr rtl="0"/>
            <a:r>
              <a:rPr lang="es-ES" dirty="0" err="1">
                <a:solidFill>
                  <a:schemeClr val="bg1"/>
                </a:solidFill>
              </a:rPr>
              <a:t>Coderhouse</a:t>
            </a:r>
            <a:r>
              <a:rPr lang="es-ES" dirty="0">
                <a:solidFill>
                  <a:schemeClr val="bg1"/>
                </a:solidFill>
              </a:rPr>
              <a:t> – Data </a:t>
            </a:r>
            <a:r>
              <a:rPr lang="es-ES" dirty="0" err="1">
                <a:solidFill>
                  <a:schemeClr val="bg1"/>
                </a:solidFill>
              </a:rPr>
              <a:t>Science</a:t>
            </a:r>
            <a:endParaRPr lang="es-E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56282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Cuadro de texto 101"/>
          <p:cNvSpPr txBox="1"/>
          <p:nvPr/>
        </p:nvSpPr>
        <p:spPr>
          <a:xfrm>
            <a:off x="5912483" y="385350"/>
            <a:ext cx="5345524" cy="61555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s-E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</a:rPr>
              <a:t>¿Cuál es la tendencia general de los salarios de Data </a:t>
            </a:r>
            <a:r>
              <a:rPr lang="es-E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</a:rPr>
              <a:t>Science</a:t>
            </a:r>
            <a:r>
              <a:rPr lang="es-E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</a:rPr>
              <a:t> en los últimos cuatro años (2020-2023)?</a:t>
            </a:r>
          </a:p>
          <a:p>
            <a:pPr algn="l"/>
            <a:endParaRPr lang="es-ES" sz="2000" dirty="0">
              <a:solidFill>
                <a:schemeClr val="tx1">
                  <a:lumMod val="65000"/>
                  <a:lumOff val="35000"/>
                </a:schemeClr>
              </a:solidFill>
              <a:latin typeface="Roboto" panose="02000000000000000000" pitchFamily="2" charset="0"/>
            </a:endParaRPr>
          </a:p>
          <a:p>
            <a:pPr algn="l"/>
            <a:endParaRPr lang="es-ES" sz="2000" dirty="0">
              <a:solidFill>
                <a:schemeClr val="tx1">
                  <a:lumMod val="65000"/>
                  <a:lumOff val="35000"/>
                </a:schemeClr>
              </a:solidFill>
              <a:latin typeface="Roboto" panose="02000000000000000000" pitchFamily="2" charset="0"/>
            </a:endParaRPr>
          </a:p>
          <a:p>
            <a:pPr algn="l"/>
            <a:r>
              <a:rPr lang="es-E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</a:rPr>
              <a:t>¿Cómo varía el salario promedio de Data </a:t>
            </a:r>
            <a:r>
              <a:rPr lang="es-E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</a:rPr>
              <a:t>Science</a:t>
            </a:r>
            <a:r>
              <a:rPr lang="es-E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</a:rPr>
              <a:t> según la experiencia laboral?</a:t>
            </a:r>
          </a:p>
          <a:p>
            <a:pPr algn="l"/>
            <a:endParaRPr lang="es-ES" sz="2000" dirty="0">
              <a:solidFill>
                <a:schemeClr val="tx1">
                  <a:lumMod val="65000"/>
                  <a:lumOff val="35000"/>
                </a:schemeClr>
              </a:solidFill>
              <a:latin typeface="Roboto" panose="02000000000000000000" pitchFamily="2" charset="0"/>
            </a:endParaRPr>
          </a:p>
          <a:p>
            <a:pPr algn="l"/>
            <a:endParaRPr lang="es-ES" sz="2000" dirty="0">
              <a:solidFill>
                <a:schemeClr val="tx1">
                  <a:lumMod val="65000"/>
                  <a:lumOff val="35000"/>
                </a:schemeClr>
              </a:solidFill>
              <a:latin typeface="Roboto" panose="02000000000000000000" pitchFamily="2" charset="0"/>
            </a:endParaRPr>
          </a:p>
          <a:p>
            <a:pPr algn="l"/>
            <a:r>
              <a:rPr lang="es-E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</a:rPr>
              <a:t>¿Cuál es la distribución de salarios de Data </a:t>
            </a:r>
            <a:r>
              <a:rPr lang="es-E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</a:rPr>
              <a:t>Science</a:t>
            </a:r>
            <a:r>
              <a:rPr lang="es-E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</a:rPr>
              <a:t> en diferentes países?</a:t>
            </a:r>
          </a:p>
          <a:p>
            <a:pPr algn="l"/>
            <a:endParaRPr lang="es-ES" sz="2000" dirty="0">
              <a:solidFill>
                <a:schemeClr val="tx1">
                  <a:lumMod val="65000"/>
                  <a:lumOff val="35000"/>
                </a:schemeClr>
              </a:solidFill>
              <a:latin typeface="Roboto" panose="02000000000000000000" pitchFamily="2" charset="0"/>
            </a:endParaRPr>
          </a:p>
          <a:p>
            <a:pPr algn="l"/>
            <a:endParaRPr lang="es-ES" sz="2000" dirty="0">
              <a:solidFill>
                <a:schemeClr val="tx1">
                  <a:lumMod val="65000"/>
                  <a:lumOff val="35000"/>
                </a:schemeClr>
              </a:solidFill>
              <a:latin typeface="Roboto" panose="02000000000000000000" pitchFamily="2" charset="0"/>
            </a:endParaRPr>
          </a:p>
          <a:p>
            <a:pPr algn="l"/>
            <a:r>
              <a:rPr lang="es-E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</a:rPr>
              <a:t>¿Existen diferencias significativas en los salarios de Data </a:t>
            </a:r>
            <a:r>
              <a:rPr lang="es-E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</a:rPr>
              <a:t>Science</a:t>
            </a:r>
            <a:r>
              <a:rPr lang="es-E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</a:rPr>
              <a:t> entre empresas de diferentes tamaños?</a:t>
            </a:r>
          </a:p>
          <a:p>
            <a:pPr algn="l"/>
            <a:endParaRPr lang="es-ES" sz="2000" dirty="0">
              <a:solidFill>
                <a:schemeClr val="tx1">
                  <a:lumMod val="65000"/>
                  <a:lumOff val="35000"/>
                </a:schemeClr>
              </a:solidFill>
              <a:latin typeface="Roboto" panose="02000000000000000000" pitchFamily="2" charset="0"/>
            </a:endParaRPr>
          </a:p>
          <a:p>
            <a:pPr algn="l"/>
            <a:endParaRPr lang="es-ES" sz="2000" dirty="0">
              <a:solidFill>
                <a:schemeClr val="tx1">
                  <a:lumMod val="65000"/>
                  <a:lumOff val="35000"/>
                </a:schemeClr>
              </a:solidFill>
              <a:latin typeface="Roboto" panose="02000000000000000000" pitchFamily="2" charset="0"/>
            </a:endParaRPr>
          </a:p>
          <a:p>
            <a:pPr algn="l"/>
            <a:r>
              <a:rPr lang="es-E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</a:rPr>
              <a:t>¿Qué títulos de trabajo son los más comunes en el campo de Data </a:t>
            </a:r>
            <a:r>
              <a:rPr lang="es-E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</a:rPr>
              <a:t>Science</a:t>
            </a:r>
            <a:r>
              <a:rPr lang="es-E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</a:rPr>
              <a:t>?</a:t>
            </a:r>
          </a:p>
        </p:txBody>
      </p:sp>
      <p:cxnSp>
        <p:nvCxnSpPr>
          <p:cNvPr id="105" name="Conector recto 10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685686" y="2631729"/>
            <a:ext cx="1463040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Grupo 3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881068" y="3621085"/>
            <a:ext cx="414478" cy="197058"/>
            <a:chOff x="4254500" y="2100263"/>
            <a:chExt cx="1906588" cy="906463"/>
          </a:xfrm>
        </p:grpSpPr>
        <p:sp>
          <p:nvSpPr>
            <p:cNvPr id="35" name="Forma libre 5"/>
            <p:cNvSpPr>
              <a:spLocks noEditPoints="1"/>
            </p:cNvSpPr>
            <p:nvPr/>
          </p:nvSpPr>
          <p:spPr bwMode="auto">
            <a:xfrm>
              <a:off x="4254500" y="2100263"/>
              <a:ext cx="1906588" cy="906463"/>
            </a:xfrm>
            <a:custGeom>
              <a:avLst/>
              <a:gdLst>
                <a:gd name="T0" fmla="*/ 1831 w 2048"/>
                <a:gd name="T1" fmla="*/ 0 h 970"/>
                <a:gd name="T2" fmla="*/ 1613 w 2048"/>
                <a:gd name="T3" fmla="*/ 217 h 970"/>
                <a:gd name="T4" fmla="*/ 1648 w 2048"/>
                <a:gd name="T5" fmla="*/ 336 h 970"/>
                <a:gd name="T6" fmla="*/ 1413 w 2048"/>
                <a:gd name="T7" fmla="*/ 571 h 970"/>
                <a:gd name="T8" fmla="*/ 1295 w 2048"/>
                <a:gd name="T9" fmla="*/ 535 h 970"/>
                <a:gd name="T10" fmla="*/ 1173 w 2048"/>
                <a:gd name="T11" fmla="*/ 573 h 970"/>
                <a:gd name="T12" fmla="*/ 935 w 2048"/>
                <a:gd name="T13" fmla="*/ 336 h 970"/>
                <a:gd name="T14" fmla="*/ 971 w 2048"/>
                <a:gd name="T15" fmla="*/ 217 h 970"/>
                <a:gd name="T16" fmla="*/ 753 w 2048"/>
                <a:gd name="T17" fmla="*/ 0 h 970"/>
                <a:gd name="T18" fmla="*/ 536 w 2048"/>
                <a:gd name="T19" fmla="*/ 217 h 970"/>
                <a:gd name="T20" fmla="*/ 571 w 2048"/>
                <a:gd name="T21" fmla="*/ 336 h 970"/>
                <a:gd name="T22" fmla="*/ 336 w 2048"/>
                <a:gd name="T23" fmla="*/ 571 h 970"/>
                <a:gd name="T24" fmla="*/ 217 w 2048"/>
                <a:gd name="T25" fmla="*/ 535 h 970"/>
                <a:gd name="T26" fmla="*/ 0 w 2048"/>
                <a:gd name="T27" fmla="*/ 753 h 970"/>
                <a:gd name="T28" fmla="*/ 217 w 2048"/>
                <a:gd name="T29" fmla="*/ 970 h 970"/>
                <a:gd name="T30" fmla="*/ 435 w 2048"/>
                <a:gd name="T31" fmla="*/ 753 h 970"/>
                <a:gd name="T32" fmla="*/ 400 w 2048"/>
                <a:gd name="T33" fmla="*/ 634 h 970"/>
                <a:gd name="T34" fmla="*/ 635 w 2048"/>
                <a:gd name="T35" fmla="*/ 399 h 970"/>
                <a:gd name="T36" fmla="*/ 753 w 2048"/>
                <a:gd name="T37" fmla="*/ 435 h 970"/>
                <a:gd name="T38" fmla="*/ 872 w 2048"/>
                <a:gd name="T39" fmla="*/ 399 h 970"/>
                <a:gd name="T40" fmla="*/ 1110 w 2048"/>
                <a:gd name="T41" fmla="*/ 638 h 970"/>
                <a:gd name="T42" fmla="*/ 1077 w 2048"/>
                <a:gd name="T43" fmla="*/ 753 h 970"/>
                <a:gd name="T44" fmla="*/ 1295 w 2048"/>
                <a:gd name="T45" fmla="*/ 970 h 970"/>
                <a:gd name="T46" fmla="*/ 1512 w 2048"/>
                <a:gd name="T47" fmla="*/ 753 h 970"/>
                <a:gd name="T48" fmla="*/ 1477 w 2048"/>
                <a:gd name="T49" fmla="*/ 634 h 970"/>
                <a:gd name="T50" fmla="*/ 1712 w 2048"/>
                <a:gd name="T51" fmla="*/ 399 h 970"/>
                <a:gd name="T52" fmla="*/ 1831 w 2048"/>
                <a:gd name="T53" fmla="*/ 435 h 970"/>
                <a:gd name="T54" fmla="*/ 2048 w 2048"/>
                <a:gd name="T55" fmla="*/ 217 h 970"/>
                <a:gd name="T56" fmla="*/ 1831 w 2048"/>
                <a:gd name="T57" fmla="*/ 0 h 970"/>
                <a:gd name="T58" fmla="*/ 217 w 2048"/>
                <a:gd name="T59" fmla="*/ 880 h 970"/>
                <a:gd name="T60" fmla="*/ 90 w 2048"/>
                <a:gd name="T61" fmla="*/ 753 h 970"/>
                <a:gd name="T62" fmla="*/ 217 w 2048"/>
                <a:gd name="T63" fmla="*/ 625 h 970"/>
                <a:gd name="T64" fmla="*/ 345 w 2048"/>
                <a:gd name="T65" fmla="*/ 753 h 970"/>
                <a:gd name="T66" fmla="*/ 217 w 2048"/>
                <a:gd name="T67" fmla="*/ 880 h 970"/>
                <a:gd name="T68" fmla="*/ 753 w 2048"/>
                <a:gd name="T69" fmla="*/ 345 h 970"/>
                <a:gd name="T70" fmla="*/ 626 w 2048"/>
                <a:gd name="T71" fmla="*/ 217 h 970"/>
                <a:gd name="T72" fmla="*/ 753 w 2048"/>
                <a:gd name="T73" fmla="*/ 90 h 970"/>
                <a:gd name="T74" fmla="*/ 881 w 2048"/>
                <a:gd name="T75" fmla="*/ 217 h 970"/>
                <a:gd name="T76" fmla="*/ 753 w 2048"/>
                <a:gd name="T77" fmla="*/ 345 h 970"/>
                <a:gd name="T78" fmla="*/ 1295 w 2048"/>
                <a:gd name="T79" fmla="*/ 880 h 970"/>
                <a:gd name="T80" fmla="*/ 1167 w 2048"/>
                <a:gd name="T81" fmla="*/ 753 h 970"/>
                <a:gd name="T82" fmla="*/ 1295 w 2048"/>
                <a:gd name="T83" fmla="*/ 625 h 970"/>
                <a:gd name="T84" fmla="*/ 1422 w 2048"/>
                <a:gd name="T85" fmla="*/ 753 h 970"/>
                <a:gd name="T86" fmla="*/ 1295 w 2048"/>
                <a:gd name="T87" fmla="*/ 880 h 970"/>
                <a:gd name="T88" fmla="*/ 1831 w 2048"/>
                <a:gd name="T89" fmla="*/ 345 h 970"/>
                <a:gd name="T90" fmla="*/ 1703 w 2048"/>
                <a:gd name="T91" fmla="*/ 217 h 970"/>
                <a:gd name="T92" fmla="*/ 1831 w 2048"/>
                <a:gd name="T93" fmla="*/ 90 h 970"/>
                <a:gd name="T94" fmla="*/ 1958 w 2048"/>
                <a:gd name="T95" fmla="*/ 217 h 970"/>
                <a:gd name="T96" fmla="*/ 1831 w 2048"/>
                <a:gd name="T97" fmla="*/ 345 h 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048" h="970">
                  <a:moveTo>
                    <a:pt x="1831" y="0"/>
                  </a:moveTo>
                  <a:cubicBezTo>
                    <a:pt x="1711" y="0"/>
                    <a:pt x="1613" y="97"/>
                    <a:pt x="1613" y="217"/>
                  </a:cubicBezTo>
                  <a:cubicBezTo>
                    <a:pt x="1613" y="261"/>
                    <a:pt x="1626" y="302"/>
                    <a:pt x="1648" y="336"/>
                  </a:cubicBezTo>
                  <a:cubicBezTo>
                    <a:pt x="1413" y="571"/>
                    <a:pt x="1413" y="571"/>
                    <a:pt x="1413" y="571"/>
                  </a:cubicBezTo>
                  <a:cubicBezTo>
                    <a:pt x="1379" y="548"/>
                    <a:pt x="1339" y="535"/>
                    <a:pt x="1295" y="535"/>
                  </a:cubicBezTo>
                  <a:cubicBezTo>
                    <a:pt x="1250" y="535"/>
                    <a:pt x="1207" y="549"/>
                    <a:pt x="1173" y="573"/>
                  </a:cubicBezTo>
                  <a:cubicBezTo>
                    <a:pt x="935" y="336"/>
                    <a:pt x="935" y="336"/>
                    <a:pt x="935" y="336"/>
                  </a:cubicBezTo>
                  <a:cubicBezTo>
                    <a:pt x="958" y="302"/>
                    <a:pt x="971" y="261"/>
                    <a:pt x="971" y="217"/>
                  </a:cubicBezTo>
                  <a:cubicBezTo>
                    <a:pt x="971" y="97"/>
                    <a:pt x="873" y="0"/>
                    <a:pt x="753" y="0"/>
                  </a:cubicBezTo>
                  <a:cubicBezTo>
                    <a:pt x="633" y="0"/>
                    <a:pt x="536" y="97"/>
                    <a:pt x="536" y="217"/>
                  </a:cubicBezTo>
                  <a:cubicBezTo>
                    <a:pt x="536" y="261"/>
                    <a:pt x="549" y="302"/>
                    <a:pt x="571" y="336"/>
                  </a:cubicBezTo>
                  <a:cubicBezTo>
                    <a:pt x="336" y="571"/>
                    <a:pt x="336" y="571"/>
                    <a:pt x="336" y="571"/>
                  </a:cubicBezTo>
                  <a:cubicBezTo>
                    <a:pt x="302" y="548"/>
                    <a:pt x="261" y="535"/>
                    <a:pt x="217" y="535"/>
                  </a:cubicBezTo>
                  <a:cubicBezTo>
                    <a:pt x="98" y="535"/>
                    <a:pt x="0" y="633"/>
                    <a:pt x="0" y="753"/>
                  </a:cubicBezTo>
                  <a:cubicBezTo>
                    <a:pt x="0" y="873"/>
                    <a:pt x="98" y="970"/>
                    <a:pt x="217" y="970"/>
                  </a:cubicBezTo>
                  <a:cubicBezTo>
                    <a:pt x="337" y="970"/>
                    <a:pt x="435" y="873"/>
                    <a:pt x="435" y="753"/>
                  </a:cubicBezTo>
                  <a:cubicBezTo>
                    <a:pt x="435" y="709"/>
                    <a:pt x="422" y="668"/>
                    <a:pt x="400" y="634"/>
                  </a:cubicBezTo>
                  <a:cubicBezTo>
                    <a:pt x="635" y="399"/>
                    <a:pt x="635" y="399"/>
                    <a:pt x="635" y="399"/>
                  </a:cubicBezTo>
                  <a:cubicBezTo>
                    <a:pt x="669" y="422"/>
                    <a:pt x="709" y="435"/>
                    <a:pt x="753" y="435"/>
                  </a:cubicBezTo>
                  <a:cubicBezTo>
                    <a:pt x="797" y="435"/>
                    <a:pt x="838" y="422"/>
                    <a:pt x="872" y="399"/>
                  </a:cubicBezTo>
                  <a:cubicBezTo>
                    <a:pt x="1110" y="638"/>
                    <a:pt x="1110" y="638"/>
                    <a:pt x="1110" y="638"/>
                  </a:cubicBezTo>
                  <a:cubicBezTo>
                    <a:pt x="1090" y="671"/>
                    <a:pt x="1077" y="711"/>
                    <a:pt x="1077" y="753"/>
                  </a:cubicBezTo>
                  <a:cubicBezTo>
                    <a:pt x="1077" y="873"/>
                    <a:pt x="1175" y="970"/>
                    <a:pt x="1295" y="970"/>
                  </a:cubicBezTo>
                  <a:cubicBezTo>
                    <a:pt x="1415" y="970"/>
                    <a:pt x="1512" y="873"/>
                    <a:pt x="1512" y="753"/>
                  </a:cubicBezTo>
                  <a:cubicBezTo>
                    <a:pt x="1512" y="709"/>
                    <a:pt x="1499" y="668"/>
                    <a:pt x="1477" y="634"/>
                  </a:cubicBezTo>
                  <a:cubicBezTo>
                    <a:pt x="1712" y="399"/>
                    <a:pt x="1712" y="399"/>
                    <a:pt x="1712" y="399"/>
                  </a:cubicBezTo>
                  <a:cubicBezTo>
                    <a:pt x="1746" y="422"/>
                    <a:pt x="1787" y="435"/>
                    <a:pt x="1831" y="435"/>
                  </a:cubicBezTo>
                  <a:cubicBezTo>
                    <a:pt x="1950" y="435"/>
                    <a:pt x="2048" y="337"/>
                    <a:pt x="2048" y="217"/>
                  </a:cubicBezTo>
                  <a:cubicBezTo>
                    <a:pt x="2048" y="97"/>
                    <a:pt x="1950" y="0"/>
                    <a:pt x="1831" y="0"/>
                  </a:cubicBezTo>
                  <a:close/>
                  <a:moveTo>
                    <a:pt x="217" y="880"/>
                  </a:moveTo>
                  <a:cubicBezTo>
                    <a:pt x="147" y="880"/>
                    <a:pt x="90" y="823"/>
                    <a:pt x="90" y="753"/>
                  </a:cubicBezTo>
                  <a:cubicBezTo>
                    <a:pt x="90" y="682"/>
                    <a:pt x="147" y="625"/>
                    <a:pt x="217" y="625"/>
                  </a:cubicBezTo>
                  <a:cubicBezTo>
                    <a:pt x="288" y="625"/>
                    <a:pt x="345" y="682"/>
                    <a:pt x="345" y="753"/>
                  </a:cubicBezTo>
                  <a:cubicBezTo>
                    <a:pt x="345" y="823"/>
                    <a:pt x="288" y="880"/>
                    <a:pt x="217" y="880"/>
                  </a:cubicBezTo>
                  <a:close/>
                  <a:moveTo>
                    <a:pt x="753" y="345"/>
                  </a:moveTo>
                  <a:cubicBezTo>
                    <a:pt x="683" y="345"/>
                    <a:pt x="626" y="288"/>
                    <a:pt x="626" y="217"/>
                  </a:cubicBezTo>
                  <a:cubicBezTo>
                    <a:pt x="626" y="147"/>
                    <a:pt x="683" y="90"/>
                    <a:pt x="753" y="90"/>
                  </a:cubicBezTo>
                  <a:cubicBezTo>
                    <a:pt x="823" y="90"/>
                    <a:pt x="881" y="147"/>
                    <a:pt x="881" y="217"/>
                  </a:cubicBezTo>
                  <a:cubicBezTo>
                    <a:pt x="881" y="288"/>
                    <a:pt x="823" y="345"/>
                    <a:pt x="753" y="345"/>
                  </a:cubicBezTo>
                  <a:close/>
                  <a:moveTo>
                    <a:pt x="1295" y="880"/>
                  </a:moveTo>
                  <a:cubicBezTo>
                    <a:pt x="1225" y="880"/>
                    <a:pt x="1167" y="823"/>
                    <a:pt x="1167" y="753"/>
                  </a:cubicBezTo>
                  <a:cubicBezTo>
                    <a:pt x="1167" y="682"/>
                    <a:pt x="1225" y="625"/>
                    <a:pt x="1295" y="625"/>
                  </a:cubicBezTo>
                  <a:cubicBezTo>
                    <a:pt x="1365" y="625"/>
                    <a:pt x="1422" y="682"/>
                    <a:pt x="1422" y="753"/>
                  </a:cubicBezTo>
                  <a:cubicBezTo>
                    <a:pt x="1422" y="823"/>
                    <a:pt x="1365" y="880"/>
                    <a:pt x="1295" y="880"/>
                  </a:cubicBezTo>
                  <a:close/>
                  <a:moveTo>
                    <a:pt x="1831" y="345"/>
                  </a:moveTo>
                  <a:cubicBezTo>
                    <a:pt x="1760" y="345"/>
                    <a:pt x="1703" y="288"/>
                    <a:pt x="1703" y="217"/>
                  </a:cubicBezTo>
                  <a:cubicBezTo>
                    <a:pt x="1703" y="147"/>
                    <a:pt x="1760" y="90"/>
                    <a:pt x="1831" y="90"/>
                  </a:cubicBezTo>
                  <a:cubicBezTo>
                    <a:pt x="1901" y="90"/>
                    <a:pt x="1958" y="147"/>
                    <a:pt x="1958" y="217"/>
                  </a:cubicBezTo>
                  <a:cubicBezTo>
                    <a:pt x="1958" y="288"/>
                    <a:pt x="1901" y="345"/>
                    <a:pt x="1831" y="3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dirty="0"/>
            </a:p>
          </p:txBody>
        </p:sp>
        <p:sp>
          <p:nvSpPr>
            <p:cNvPr id="38" name="Forma libre 6"/>
            <p:cNvSpPr>
              <a:spLocks/>
            </p:cNvSpPr>
            <p:nvPr/>
          </p:nvSpPr>
          <p:spPr bwMode="auto">
            <a:xfrm>
              <a:off x="4752975" y="2598738"/>
              <a:ext cx="176213" cy="174625"/>
            </a:xfrm>
            <a:custGeom>
              <a:avLst/>
              <a:gdLst>
                <a:gd name="T0" fmla="*/ 172 w 190"/>
                <a:gd name="T1" fmla="*/ 18 h 186"/>
                <a:gd name="T2" fmla="*/ 109 w 190"/>
                <a:gd name="T3" fmla="*/ 18 h 186"/>
                <a:gd name="T4" fmla="*/ 17 w 190"/>
                <a:gd name="T5" fmla="*/ 109 h 186"/>
                <a:gd name="T6" fmla="*/ 17 w 190"/>
                <a:gd name="T7" fmla="*/ 173 h 186"/>
                <a:gd name="T8" fmla="*/ 49 w 190"/>
                <a:gd name="T9" fmla="*/ 186 h 186"/>
                <a:gd name="T10" fmla="*/ 81 w 190"/>
                <a:gd name="T11" fmla="*/ 173 h 186"/>
                <a:gd name="T12" fmla="*/ 172 w 190"/>
                <a:gd name="T13" fmla="*/ 81 h 186"/>
                <a:gd name="T14" fmla="*/ 172 w 190"/>
                <a:gd name="T15" fmla="*/ 1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86">
                  <a:moveTo>
                    <a:pt x="172" y="18"/>
                  </a:moveTo>
                  <a:cubicBezTo>
                    <a:pt x="155" y="0"/>
                    <a:pt x="126" y="0"/>
                    <a:pt x="109" y="18"/>
                  </a:cubicBezTo>
                  <a:cubicBezTo>
                    <a:pt x="17" y="109"/>
                    <a:pt x="17" y="109"/>
                    <a:pt x="17" y="109"/>
                  </a:cubicBezTo>
                  <a:cubicBezTo>
                    <a:pt x="0" y="127"/>
                    <a:pt x="0" y="155"/>
                    <a:pt x="17" y="173"/>
                  </a:cubicBezTo>
                  <a:cubicBezTo>
                    <a:pt x="26" y="182"/>
                    <a:pt x="37" y="186"/>
                    <a:pt x="49" y="186"/>
                  </a:cubicBezTo>
                  <a:cubicBezTo>
                    <a:pt x="60" y="186"/>
                    <a:pt x="72" y="182"/>
                    <a:pt x="81" y="173"/>
                  </a:cubicBezTo>
                  <a:cubicBezTo>
                    <a:pt x="172" y="81"/>
                    <a:pt x="172" y="81"/>
                    <a:pt x="172" y="81"/>
                  </a:cubicBezTo>
                  <a:cubicBezTo>
                    <a:pt x="190" y="64"/>
                    <a:pt x="190" y="35"/>
                    <a:pt x="172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dirty="0"/>
            </a:p>
          </p:txBody>
        </p:sp>
        <p:sp>
          <p:nvSpPr>
            <p:cNvPr id="39" name="Forma libre 7"/>
            <p:cNvSpPr>
              <a:spLocks/>
            </p:cNvSpPr>
            <p:nvPr/>
          </p:nvSpPr>
          <p:spPr bwMode="auto">
            <a:xfrm>
              <a:off x="5486400" y="2330451"/>
              <a:ext cx="177800" cy="174625"/>
            </a:xfrm>
            <a:custGeom>
              <a:avLst/>
              <a:gdLst>
                <a:gd name="T0" fmla="*/ 173 w 190"/>
                <a:gd name="T1" fmla="*/ 18 h 186"/>
                <a:gd name="T2" fmla="*/ 109 w 190"/>
                <a:gd name="T3" fmla="*/ 18 h 186"/>
                <a:gd name="T4" fmla="*/ 18 w 190"/>
                <a:gd name="T5" fmla="*/ 109 h 186"/>
                <a:gd name="T6" fmla="*/ 18 w 190"/>
                <a:gd name="T7" fmla="*/ 173 h 186"/>
                <a:gd name="T8" fmla="*/ 50 w 190"/>
                <a:gd name="T9" fmla="*/ 186 h 186"/>
                <a:gd name="T10" fmla="*/ 81 w 190"/>
                <a:gd name="T11" fmla="*/ 173 h 186"/>
                <a:gd name="T12" fmla="*/ 173 w 190"/>
                <a:gd name="T13" fmla="*/ 81 h 186"/>
                <a:gd name="T14" fmla="*/ 173 w 190"/>
                <a:gd name="T15" fmla="*/ 1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86">
                  <a:moveTo>
                    <a:pt x="173" y="18"/>
                  </a:moveTo>
                  <a:cubicBezTo>
                    <a:pt x="155" y="0"/>
                    <a:pt x="127" y="0"/>
                    <a:pt x="109" y="18"/>
                  </a:cubicBezTo>
                  <a:cubicBezTo>
                    <a:pt x="18" y="109"/>
                    <a:pt x="18" y="109"/>
                    <a:pt x="18" y="109"/>
                  </a:cubicBezTo>
                  <a:cubicBezTo>
                    <a:pt x="0" y="127"/>
                    <a:pt x="0" y="155"/>
                    <a:pt x="18" y="173"/>
                  </a:cubicBezTo>
                  <a:cubicBezTo>
                    <a:pt x="27" y="182"/>
                    <a:pt x="38" y="186"/>
                    <a:pt x="50" y="186"/>
                  </a:cubicBezTo>
                  <a:cubicBezTo>
                    <a:pt x="61" y="186"/>
                    <a:pt x="73" y="181"/>
                    <a:pt x="81" y="173"/>
                  </a:cubicBezTo>
                  <a:cubicBezTo>
                    <a:pt x="173" y="81"/>
                    <a:pt x="173" y="81"/>
                    <a:pt x="173" y="81"/>
                  </a:cubicBezTo>
                  <a:cubicBezTo>
                    <a:pt x="190" y="64"/>
                    <a:pt x="190" y="35"/>
                    <a:pt x="173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dirty="0"/>
            </a:p>
          </p:txBody>
        </p:sp>
      </p:grpSp>
      <p:sp>
        <p:nvSpPr>
          <p:cNvPr id="5" name="Título 4" hidden="1">
            <a:extLst>
              <a:ext uri="{FF2B5EF4-FFF2-40B4-BE49-F238E27FC236}">
                <a16:creationId xmlns:a16="http://schemas.microsoft.com/office/drawing/2014/main" id="{B353CF45-7FD3-4F2B-B046-D14200DBD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dirty="0"/>
              <a:t>Diapositiva 10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4D1E1710-2E76-6045-4B9E-166CB0B221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24" y="0"/>
            <a:ext cx="5345523" cy="6828291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BE920A00-6D04-F573-B839-B8D0C7A616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16584" y="-20107"/>
            <a:ext cx="5375231" cy="6898214"/>
          </a:xfrm>
          <a:prstGeom prst="rect">
            <a:avLst/>
          </a:prstGeom>
          <a:solidFill>
            <a:srgbClr val="30353F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s-ES" dirty="0"/>
          </a:p>
        </p:txBody>
      </p:sp>
      <p:sp>
        <p:nvSpPr>
          <p:cNvPr id="103" name="Cuadro de texto 102"/>
          <p:cNvSpPr txBox="1"/>
          <p:nvPr/>
        </p:nvSpPr>
        <p:spPr>
          <a:xfrm>
            <a:off x="367709" y="913241"/>
            <a:ext cx="3562033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rtl="0">
              <a:tabLst>
                <a:tab pos="347663" algn="l"/>
              </a:tabLst>
            </a:pPr>
            <a:r>
              <a:rPr lang="es-ES" sz="4000" b="1" dirty="0">
                <a:solidFill>
                  <a:srgbClr val="FFFFFF"/>
                </a:solidFill>
                <a:latin typeface="+mj-lt"/>
              </a:rPr>
              <a:t>PREGUNTAS </a:t>
            </a:r>
          </a:p>
          <a:p>
            <a:pPr rtl="0">
              <a:tabLst>
                <a:tab pos="347663" algn="l"/>
              </a:tabLst>
            </a:pPr>
            <a:r>
              <a:rPr lang="es-ES" sz="4000" b="1" dirty="0">
                <a:solidFill>
                  <a:srgbClr val="FFFFFF"/>
                </a:solidFill>
                <a:latin typeface="+mj-lt"/>
              </a:rPr>
              <a:t>DESCRIPTIVAS</a:t>
            </a:r>
          </a:p>
        </p:txBody>
      </p:sp>
      <p:sp>
        <p:nvSpPr>
          <p:cNvPr id="9" name="Cuadro de texto 39">
            <a:extLst>
              <a:ext uri="{FF2B5EF4-FFF2-40B4-BE49-F238E27FC236}">
                <a16:creationId xmlns:a16="http://schemas.microsoft.com/office/drawing/2014/main" id="{41FEDC1E-8D05-8408-7D5A-2C23128AF373}"/>
              </a:ext>
            </a:extLst>
          </p:cNvPr>
          <p:cNvSpPr txBox="1"/>
          <p:nvPr/>
        </p:nvSpPr>
        <p:spPr>
          <a:xfrm>
            <a:off x="234861" y="6540881"/>
            <a:ext cx="2072683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>
              <a:defRPr sz="1400">
                <a:solidFill>
                  <a:srgbClr val="30353F"/>
                </a:solidFill>
              </a:defRPr>
            </a:lvl1pPr>
          </a:lstStyle>
          <a:p>
            <a:pPr rtl="0"/>
            <a:r>
              <a:rPr lang="es-ES" dirty="0" err="1">
                <a:solidFill>
                  <a:schemeClr val="bg1"/>
                </a:solidFill>
              </a:rPr>
              <a:t>Coderhouse</a:t>
            </a:r>
            <a:r>
              <a:rPr lang="es-ES" dirty="0">
                <a:solidFill>
                  <a:schemeClr val="bg1"/>
                </a:solidFill>
              </a:rPr>
              <a:t> – Data </a:t>
            </a:r>
            <a:r>
              <a:rPr lang="es-ES" dirty="0" err="1">
                <a:solidFill>
                  <a:schemeClr val="bg1"/>
                </a:solidFill>
              </a:rPr>
              <a:t>Science</a:t>
            </a:r>
            <a:endParaRPr lang="es-E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56704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Cuadro de texto 101"/>
          <p:cNvSpPr txBox="1"/>
          <p:nvPr/>
        </p:nvSpPr>
        <p:spPr>
          <a:xfrm>
            <a:off x="6018040" y="-322536"/>
            <a:ext cx="5345524" cy="707886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endParaRPr lang="es-ES" sz="2000" dirty="0">
              <a:solidFill>
                <a:schemeClr val="tx1">
                  <a:lumMod val="85000"/>
                  <a:lumOff val="15000"/>
                </a:schemeClr>
              </a:solidFill>
              <a:latin typeface="Roboto" panose="02000000000000000000" pitchFamily="2" charset="0"/>
            </a:endParaRPr>
          </a:p>
          <a:p>
            <a:endParaRPr lang="es-ES" sz="2000" dirty="0">
              <a:solidFill>
                <a:schemeClr val="tx1">
                  <a:lumMod val="85000"/>
                  <a:lumOff val="15000"/>
                </a:schemeClr>
              </a:solidFill>
              <a:latin typeface="Roboto" panose="02000000000000000000" pitchFamily="2" charset="0"/>
            </a:endParaRPr>
          </a:p>
          <a:p>
            <a:pPr marL="457200" indent="-457200">
              <a:buAutoNum type="arabicParenR"/>
            </a:pPr>
            <a:r>
              <a:rPr lang="es-E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" panose="02000000000000000000" pitchFamily="2" charset="0"/>
              </a:rPr>
              <a:t>Los salarios de Data </a:t>
            </a:r>
            <a:r>
              <a:rPr lang="es-E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Roboto" panose="02000000000000000000" pitchFamily="2" charset="0"/>
              </a:rPr>
              <a:t>Science</a:t>
            </a:r>
            <a:r>
              <a:rPr lang="es-E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" panose="02000000000000000000" pitchFamily="2" charset="0"/>
              </a:rPr>
              <a:t> han experimentado un aumento constante a lo largo de los años.</a:t>
            </a:r>
          </a:p>
          <a:p>
            <a:pPr marL="457200" indent="-457200">
              <a:buFontTx/>
              <a:buAutoNum type="arabicParenR"/>
            </a:pPr>
            <a:endParaRPr lang="es-ES" sz="2000" dirty="0">
              <a:solidFill>
                <a:schemeClr val="tx1">
                  <a:lumMod val="85000"/>
                  <a:lumOff val="15000"/>
                </a:schemeClr>
              </a:solidFill>
              <a:latin typeface="Roboto" panose="02000000000000000000" pitchFamily="2" charset="0"/>
            </a:endParaRPr>
          </a:p>
          <a:p>
            <a:pPr marL="457200" indent="-457200">
              <a:buFontTx/>
              <a:buAutoNum type="arabicParenR"/>
            </a:pPr>
            <a:r>
              <a:rPr lang="es-E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" panose="02000000000000000000" pitchFamily="2" charset="0"/>
              </a:rPr>
              <a:t>Los profesionales con más experiencia en Data </a:t>
            </a:r>
            <a:r>
              <a:rPr lang="es-E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Roboto" panose="02000000000000000000" pitchFamily="2" charset="0"/>
              </a:rPr>
              <a:t>Science</a:t>
            </a:r>
            <a:r>
              <a:rPr lang="es-E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" panose="02000000000000000000" pitchFamily="2" charset="0"/>
              </a:rPr>
              <a:t> ganan más que los que tienen menos experiencia.</a:t>
            </a:r>
          </a:p>
          <a:p>
            <a:pPr marL="457200" indent="-457200">
              <a:buFontTx/>
              <a:buAutoNum type="arabicParenR"/>
            </a:pPr>
            <a:endParaRPr lang="es-ES" sz="2000" dirty="0">
              <a:solidFill>
                <a:schemeClr val="tx1">
                  <a:lumMod val="85000"/>
                  <a:lumOff val="15000"/>
                </a:schemeClr>
              </a:solidFill>
              <a:latin typeface="Roboto" panose="02000000000000000000" pitchFamily="2" charset="0"/>
            </a:endParaRPr>
          </a:p>
          <a:p>
            <a:pPr marL="457200" indent="-457200">
              <a:buFontTx/>
              <a:buAutoNum type="arabicParenR"/>
            </a:pPr>
            <a:r>
              <a:rPr lang="es-E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" panose="02000000000000000000" pitchFamily="2" charset="0"/>
              </a:rPr>
              <a:t>Existe una correlación positiva entre el tamaño de la empresa y los salarios de Data </a:t>
            </a:r>
            <a:r>
              <a:rPr lang="es-E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Roboto" panose="02000000000000000000" pitchFamily="2" charset="0"/>
              </a:rPr>
              <a:t>Science</a:t>
            </a:r>
            <a:r>
              <a:rPr lang="es-E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" panose="02000000000000000000" pitchFamily="2" charset="0"/>
              </a:rPr>
              <a:t>.</a:t>
            </a:r>
          </a:p>
          <a:p>
            <a:pPr marL="457200" indent="-457200">
              <a:buFontTx/>
              <a:buAutoNum type="arabicParenR"/>
            </a:pPr>
            <a:endParaRPr lang="es-ES" sz="2000" dirty="0">
              <a:solidFill>
                <a:schemeClr val="tx1">
                  <a:lumMod val="85000"/>
                  <a:lumOff val="15000"/>
                </a:schemeClr>
              </a:solidFill>
              <a:latin typeface="Roboto" panose="02000000000000000000" pitchFamily="2" charset="0"/>
            </a:endParaRPr>
          </a:p>
          <a:p>
            <a:pPr marL="457200" indent="-457200">
              <a:buFontTx/>
              <a:buAutoNum type="arabicParenR"/>
            </a:pPr>
            <a:r>
              <a:rPr lang="es-E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" panose="02000000000000000000" pitchFamily="2" charset="0"/>
              </a:rPr>
              <a:t>Los salarios de Data </a:t>
            </a:r>
            <a:r>
              <a:rPr lang="es-E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Roboto" panose="02000000000000000000" pitchFamily="2" charset="0"/>
              </a:rPr>
              <a:t>Science</a:t>
            </a:r>
            <a:r>
              <a:rPr lang="es-E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" panose="02000000000000000000" pitchFamily="2" charset="0"/>
              </a:rPr>
              <a:t> varían significativamente entre países debido a las diferencias en el costo de vida y la demanda de profesionales.</a:t>
            </a:r>
          </a:p>
          <a:p>
            <a:pPr marL="457200" indent="-457200">
              <a:buFontTx/>
              <a:buAutoNum type="arabicParenR"/>
            </a:pPr>
            <a:endParaRPr lang="es-ES" sz="2000" dirty="0">
              <a:solidFill>
                <a:schemeClr val="tx1">
                  <a:lumMod val="85000"/>
                  <a:lumOff val="15000"/>
                </a:schemeClr>
              </a:solidFill>
              <a:latin typeface="Roboto" panose="02000000000000000000" pitchFamily="2" charset="0"/>
            </a:endParaRPr>
          </a:p>
          <a:p>
            <a:pPr marL="457200" indent="-457200">
              <a:buFontTx/>
              <a:buAutoNum type="arabicParenR"/>
            </a:pPr>
            <a:r>
              <a:rPr lang="es-E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" panose="02000000000000000000" pitchFamily="2" charset="0"/>
              </a:rPr>
              <a:t>Los títulos de trabajo relacionados con la inteligencia artificial (IA) en Data </a:t>
            </a:r>
            <a:r>
              <a:rPr lang="es-E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Roboto" panose="02000000000000000000" pitchFamily="2" charset="0"/>
              </a:rPr>
              <a:t>Science</a:t>
            </a:r>
            <a:r>
              <a:rPr lang="es-E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" panose="02000000000000000000" pitchFamily="2" charset="0"/>
              </a:rPr>
              <a:t> tienden a tener salarios más altos que los títulos no relacionados con IA.</a:t>
            </a:r>
          </a:p>
        </p:txBody>
      </p:sp>
      <p:cxnSp>
        <p:nvCxnSpPr>
          <p:cNvPr id="105" name="Conector recto 10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685686" y="2631729"/>
            <a:ext cx="1463040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Grupo 3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881068" y="3621085"/>
            <a:ext cx="414478" cy="197058"/>
            <a:chOff x="4254500" y="2100263"/>
            <a:chExt cx="1906588" cy="906463"/>
          </a:xfrm>
        </p:grpSpPr>
        <p:sp>
          <p:nvSpPr>
            <p:cNvPr id="35" name="Forma libre 5"/>
            <p:cNvSpPr>
              <a:spLocks noEditPoints="1"/>
            </p:cNvSpPr>
            <p:nvPr/>
          </p:nvSpPr>
          <p:spPr bwMode="auto">
            <a:xfrm>
              <a:off x="4254500" y="2100263"/>
              <a:ext cx="1906588" cy="906463"/>
            </a:xfrm>
            <a:custGeom>
              <a:avLst/>
              <a:gdLst>
                <a:gd name="T0" fmla="*/ 1831 w 2048"/>
                <a:gd name="T1" fmla="*/ 0 h 970"/>
                <a:gd name="T2" fmla="*/ 1613 w 2048"/>
                <a:gd name="T3" fmla="*/ 217 h 970"/>
                <a:gd name="T4" fmla="*/ 1648 w 2048"/>
                <a:gd name="T5" fmla="*/ 336 h 970"/>
                <a:gd name="T6" fmla="*/ 1413 w 2048"/>
                <a:gd name="T7" fmla="*/ 571 h 970"/>
                <a:gd name="T8" fmla="*/ 1295 w 2048"/>
                <a:gd name="T9" fmla="*/ 535 h 970"/>
                <a:gd name="T10" fmla="*/ 1173 w 2048"/>
                <a:gd name="T11" fmla="*/ 573 h 970"/>
                <a:gd name="T12" fmla="*/ 935 w 2048"/>
                <a:gd name="T13" fmla="*/ 336 h 970"/>
                <a:gd name="T14" fmla="*/ 971 w 2048"/>
                <a:gd name="T15" fmla="*/ 217 h 970"/>
                <a:gd name="T16" fmla="*/ 753 w 2048"/>
                <a:gd name="T17" fmla="*/ 0 h 970"/>
                <a:gd name="T18" fmla="*/ 536 w 2048"/>
                <a:gd name="T19" fmla="*/ 217 h 970"/>
                <a:gd name="T20" fmla="*/ 571 w 2048"/>
                <a:gd name="T21" fmla="*/ 336 h 970"/>
                <a:gd name="T22" fmla="*/ 336 w 2048"/>
                <a:gd name="T23" fmla="*/ 571 h 970"/>
                <a:gd name="T24" fmla="*/ 217 w 2048"/>
                <a:gd name="T25" fmla="*/ 535 h 970"/>
                <a:gd name="T26" fmla="*/ 0 w 2048"/>
                <a:gd name="T27" fmla="*/ 753 h 970"/>
                <a:gd name="T28" fmla="*/ 217 w 2048"/>
                <a:gd name="T29" fmla="*/ 970 h 970"/>
                <a:gd name="T30" fmla="*/ 435 w 2048"/>
                <a:gd name="T31" fmla="*/ 753 h 970"/>
                <a:gd name="T32" fmla="*/ 400 w 2048"/>
                <a:gd name="T33" fmla="*/ 634 h 970"/>
                <a:gd name="T34" fmla="*/ 635 w 2048"/>
                <a:gd name="T35" fmla="*/ 399 h 970"/>
                <a:gd name="T36" fmla="*/ 753 w 2048"/>
                <a:gd name="T37" fmla="*/ 435 h 970"/>
                <a:gd name="T38" fmla="*/ 872 w 2048"/>
                <a:gd name="T39" fmla="*/ 399 h 970"/>
                <a:gd name="T40" fmla="*/ 1110 w 2048"/>
                <a:gd name="T41" fmla="*/ 638 h 970"/>
                <a:gd name="T42" fmla="*/ 1077 w 2048"/>
                <a:gd name="T43" fmla="*/ 753 h 970"/>
                <a:gd name="T44" fmla="*/ 1295 w 2048"/>
                <a:gd name="T45" fmla="*/ 970 h 970"/>
                <a:gd name="T46" fmla="*/ 1512 w 2048"/>
                <a:gd name="T47" fmla="*/ 753 h 970"/>
                <a:gd name="T48" fmla="*/ 1477 w 2048"/>
                <a:gd name="T49" fmla="*/ 634 h 970"/>
                <a:gd name="T50" fmla="*/ 1712 w 2048"/>
                <a:gd name="T51" fmla="*/ 399 h 970"/>
                <a:gd name="T52" fmla="*/ 1831 w 2048"/>
                <a:gd name="T53" fmla="*/ 435 h 970"/>
                <a:gd name="T54" fmla="*/ 2048 w 2048"/>
                <a:gd name="T55" fmla="*/ 217 h 970"/>
                <a:gd name="T56" fmla="*/ 1831 w 2048"/>
                <a:gd name="T57" fmla="*/ 0 h 970"/>
                <a:gd name="T58" fmla="*/ 217 w 2048"/>
                <a:gd name="T59" fmla="*/ 880 h 970"/>
                <a:gd name="T60" fmla="*/ 90 w 2048"/>
                <a:gd name="T61" fmla="*/ 753 h 970"/>
                <a:gd name="T62" fmla="*/ 217 w 2048"/>
                <a:gd name="T63" fmla="*/ 625 h 970"/>
                <a:gd name="T64" fmla="*/ 345 w 2048"/>
                <a:gd name="T65" fmla="*/ 753 h 970"/>
                <a:gd name="T66" fmla="*/ 217 w 2048"/>
                <a:gd name="T67" fmla="*/ 880 h 970"/>
                <a:gd name="T68" fmla="*/ 753 w 2048"/>
                <a:gd name="T69" fmla="*/ 345 h 970"/>
                <a:gd name="T70" fmla="*/ 626 w 2048"/>
                <a:gd name="T71" fmla="*/ 217 h 970"/>
                <a:gd name="T72" fmla="*/ 753 w 2048"/>
                <a:gd name="T73" fmla="*/ 90 h 970"/>
                <a:gd name="T74" fmla="*/ 881 w 2048"/>
                <a:gd name="T75" fmla="*/ 217 h 970"/>
                <a:gd name="T76" fmla="*/ 753 w 2048"/>
                <a:gd name="T77" fmla="*/ 345 h 970"/>
                <a:gd name="T78" fmla="*/ 1295 w 2048"/>
                <a:gd name="T79" fmla="*/ 880 h 970"/>
                <a:gd name="T80" fmla="*/ 1167 w 2048"/>
                <a:gd name="T81" fmla="*/ 753 h 970"/>
                <a:gd name="T82" fmla="*/ 1295 w 2048"/>
                <a:gd name="T83" fmla="*/ 625 h 970"/>
                <a:gd name="T84" fmla="*/ 1422 w 2048"/>
                <a:gd name="T85" fmla="*/ 753 h 970"/>
                <a:gd name="T86" fmla="*/ 1295 w 2048"/>
                <a:gd name="T87" fmla="*/ 880 h 970"/>
                <a:gd name="T88" fmla="*/ 1831 w 2048"/>
                <a:gd name="T89" fmla="*/ 345 h 970"/>
                <a:gd name="T90" fmla="*/ 1703 w 2048"/>
                <a:gd name="T91" fmla="*/ 217 h 970"/>
                <a:gd name="T92" fmla="*/ 1831 w 2048"/>
                <a:gd name="T93" fmla="*/ 90 h 970"/>
                <a:gd name="T94" fmla="*/ 1958 w 2048"/>
                <a:gd name="T95" fmla="*/ 217 h 970"/>
                <a:gd name="T96" fmla="*/ 1831 w 2048"/>
                <a:gd name="T97" fmla="*/ 345 h 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048" h="970">
                  <a:moveTo>
                    <a:pt x="1831" y="0"/>
                  </a:moveTo>
                  <a:cubicBezTo>
                    <a:pt x="1711" y="0"/>
                    <a:pt x="1613" y="97"/>
                    <a:pt x="1613" y="217"/>
                  </a:cubicBezTo>
                  <a:cubicBezTo>
                    <a:pt x="1613" y="261"/>
                    <a:pt x="1626" y="302"/>
                    <a:pt x="1648" y="336"/>
                  </a:cubicBezTo>
                  <a:cubicBezTo>
                    <a:pt x="1413" y="571"/>
                    <a:pt x="1413" y="571"/>
                    <a:pt x="1413" y="571"/>
                  </a:cubicBezTo>
                  <a:cubicBezTo>
                    <a:pt x="1379" y="548"/>
                    <a:pt x="1339" y="535"/>
                    <a:pt x="1295" y="535"/>
                  </a:cubicBezTo>
                  <a:cubicBezTo>
                    <a:pt x="1250" y="535"/>
                    <a:pt x="1207" y="549"/>
                    <a:pt x="1173" y="573"/>
                  </a:cubicBezTo>
                  <a:cubicBezTo>
                    <a:pt x="935" y="336"/>
                    <a:pt x="935" y="336"/>
                    <a:pt x="935" y="336"/>
                  </a:cubicBezTo>
                  <a:cubicBezTo>
                    <a:pt x="958" y="302"/>
                    <a:pt x="971" y="261"/>
                    <a:pt x="971" y="217"/>
                  </a:cubicBezTo>
                  <a:cubicBezTo>
                    <a:pt x="971" y="97"/>
                    <a:pt x="873" y="0"/>
                    <a:pt x="753" y="0"/>
                  </a:cubicBezTo>
                  <a:cubicBezTo>
                    <a:pt x="633" y="0"/>
                    <a:pt x="536" y="97"/>
                    <a:pt x="536" y="217"/>
                  </a:cubicBezTo>
                  <a:cubicBezTo>
                    <a:pt x="536" y="261"/>
                    <a:pt x="549" y="302"/>
                    <a:pt x="571" y="336"/>
                  </a:cubicBezTo>
                  <a:cubicBezTo>
                    <a:pt x="336" y="571"/>
                    <a:pt x="336" y="571"/>
                    <a:pt x="336" y="571"/>
                  </a:cubicBezTo>
                  <a:cubicBezTo>
                    <a:pt x="302" y="548"/>
                    <a:pt x="261" y="535"/>
                    <a:pt x="217" y="535"/>
                  </a:cubicBezTo>
                  <a:cubicBezTo>
                    <a:pt x="98" y="535"/>
                    <a:pt x="0" y="633"/>
                    <a:pt x="0" y="753"/>
                  </a:cubicBezTo>
                  <a:cubicBezTo>
                    <a:pt x="0" y="873"/>
                    <a:pt x="98" y="970"/>
                    <a:pt x="217" y="970"/>
                  </a:cubicBezTo>
                  <a:cubicBezTo>
                    <a:pt x="337" y="970"/>
                    <a:pt x="435" y="873"/>
                    <a:pt x="435" y="753"/>
                  </a:cubicBezTo>
                  <a:cubicBezTo>
                    <a:pt x="435" y="709"/>
                    <a:pt x="422" y="668"/>
                    <a:pt x="400" y="634"/>
                  </a:cubicBezTo>
                  <a:cubicBezTo>
                    <a:pt x="635" y="399"/>
                    <a:pt x="635" y="399"/>
                    <a:pt x="635" y="399"/>
                  </a:cubicBezTo>
                  <a:cubicBezTo>
                    <a:pt x="669" y="422"/>
                    <a:pt x="709" y="435"/>
                    <a:pt x="753" y="435"/>
                  </a:cubicBezTo>
                  <a:cubicBezTo>
                    <a:pt x="797" y="435"/>
                    <a:pt x="838" y="422"/>
                    <a:pt x="872" y="399"/>
                  </a:cubicBezTo>
                  <a:cubicBezTo>
                    <a:pt x="1110" y="638"/>
                    <a:pt x="1110" y="638"/>
                    <a:pt x="1110" y="638"/>
                  </a:cubicBezTo>
                  <a:cubicBezTo>
                    <a:pt x="1090" y="671"/>
                    <a:pt x="1077" y="711"/>
                    <a:pt x="1077" y="753"/>
                  </a:cubicBezTo>
                  <a:cubicBezTo>
                    <a:pt x="1077" y="873"/>
                    <a:pt x="1175" y="970"/>
                    <a:pt x="1295" y="970"/>
                  </a:cubicBezTo>
                  <a:cubicBezTo>
                    <a:pt x="1415" y="970"/>
                    <a:pt x="1512" y="873"/>
                    <a:pt x="1512" y="753"/>
                  </a:cubicBezTo>
                  <a:cubicBezTo>
                    <a:pt x="1512" y="709"/>
                    <a:pt x="1499" y="668"/>
                    <a:pt x="1477" y="634"/>
                  </a:cubicBezTo>
                  <a:cubicBezTo>
                    <a:pt x="1712" y="399"/>
                    <a:pt x="1712" y="399"/>
                    <a:pt x="1712" y="399"/>
                  </a:cubicBezTo>
                  <a:cubicBezTo>
                    <a:pt x="1746" y="422"/>
                    <a:pt x="1787" y="435"/>
                    <a:pt x="1831" y="435"/>
                  </a:cubicBezTo>
                  <a:cubicBezTo>
                    <a:pt x="1950" y="435"/>
                    <a:pt x="2048" y="337"/>
                    <a:pt x="2048" y="217"/>
                  </a:cubicBezTo>
                  <a:cubicBezTo>
                    <a:pt x="2048" y="97"/>
                    <a:pt x="1950" y="0"/>
                    <a:pt x="1831" y="0"/>
                  </a:cubicBezTo>
                  <a:close/>
                  <a:moveTo>
                    <a:pt x="217" y="880"/>
                  </a:moveTo>
                  <a:cubicBezTo>
                    <a:pt x="147" y="880"/>
                    <a:pt x="90" y="823"/>
                    <a:pt x="90" y="753"/>
                  </a:cubicBezTo>
                  <a:cubicBezTo>
                    <a:pt x="90" y="682"/>
                    <a:pt x="147" y="625"/>
                    <a:pt x="217" y="625"/>
                  </a:cubicBezTo>
                  <a:cubicBezTo>
                    <a:pt x="288" y="625"/>
                    <a:pt x="345" y="682"/>
                    <a:pt x="345" y="753"/>
                  </a:cubicBezTo>
                  <a:cubicBezTo>
                    <a:pt x="345" y="823"/>
                    <a:pt x="288" y="880"/>
                    <a:pt x="217" y="880"/>
                  </a:cubicBezTo>
                  <a:close/>
                  <a:moveTo>
                    <a:pt x="753" y="345"/>
                  </a:moveTo>
                  <a:cubicBezTo>
                    <a:pt x="683" y="345"/>
                    <a:pt x="626" y="288"/>
                    <a:pt x="626" y="217"/>
                  </a:cubicBezTo>
                  <a:cubicBezTo>
                    <a:pt x="626" y="147"/>
                    <a:pt x="683" y="90"/>
                    <a:pt x="753" y="90"/>
                  </a:cubicBezTo>
                  <a:cubicBezTo>
                    <a:pt x="823" y="90"/>
                    <a:pt x="881" y="147"/>
                    <a:pt x="881" y="217"/>
                  </a:cubicBezTo>
                  <a:cubicBezTo>
                    <a:pt x="881" y="288"/>
                    <a:pt x="823" y="345"/>
                    <a:pt x="753" y="345"/>
                  </a:cubicBezTo>
                  <a:close/>
                  <a:moveTo>
                    <a:pt x="1295" y="880"/>
                  </a:moveTo>
                  <a:cubicBezTo>
                    <a:pt x="1225" y="880"/>
                    <a:pt x="1167" y="823"/>
                    <a:pt x="1167" y="753"/>
                  </a:cubicBezTo>
                  <a:cubicBezTo>
                    <a:pt x="1167" y="682"/>
                    <a:pt x="1225" y="625"/>
                    <a:pt x="1295" y="625"/>
                  </a:cubicBezTo>
                  <a:cubicBezTo>
                    <a:pt x="1365" y="625"/>
                    <a:pt x="1422" y="682"/>
                    <a:pt x="1422" y="753"/>
                  </a:cubicBezTo>
                  <a:cubicBezTo>
                    <a:pt x="1422" y="823"/>
                    <a:pt x="1365" y="880"/>
                    <a:pt x="1295" y="880"/>
                  </a:cubicBezTo>
                  <a:close/>
                  <a:moveTo>
                    <a:pt x="1831" y="345"/>
                  </a:moveTo>
                  <a:cubicBezTo>
                    <a:pt x="1760" y="345"/>
                    <a:pt x="1703" y="288"/>
                    <a:pt x="1703" y="217"/>
                  </a:cubicBezTo>
                  <a:cubicBezTo>
                    <a:pt x="1703" y="147"/>
                    <a:pt x="1760" y="90"/>
                    <a:pt x="1831" y="90"/>
                  </a:cubicBezTo>
                  <a:cubicBezTo>
                    <a:pt x="1901" y="90"/>
                    <a:pt x="1958" y="147"/>
                    <a:pt x="1958" y="217"/>
                  </a:cubicBezTo>
                  <a:cubicBezTo>
                    <a:pt x="1958" y="288"/>
                    <a:pt x="1901" y="345"/>
                    <a:pt x="1831" y="3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dirty="0"/>
            </a:p>
          </p:txBody>
        </p:sp>
        <p:sp>
          <p:nvSpPr>
            <p:cNvPr id="38" name="Forma libre 6"/>
            <p:cNvSpPr>
              <a:spLocks/>
            </p:cNvSpPr>
            <p:nvPr/>
          </p:nvSpPr>
          <p:spPr bwMode="auto">
            <a:xfrm>
              <a:off x="4752975" y="2598738"/>
              <a:ext cx="176213" cy="174625"/>
            </a:xfrm>
            <a:custGeom>
              <a:avLst/>
              <a:gdLst>
                <a:gd name="T0" fmla="*/ 172 w 190"/>
                <a:gd name="T1" fmla="*/ 18 h 186"/>
                <a:gd name="T2" fmla="*/ 109 w 190"/>
                <a:gd name="T3" fmla="*/ 18 h 186"/>
                <a:gd name="T4" fmla="*/ 17 w 190"/>
                <a:gd name="T5" fmla="*/ 109 h 186"/>
                <a:gd name="T6" fmla="*/ 17 w 190"/>
                <a:gd name="T7" fmla="*/ 173 h 186"/>
                <a:gd name="T8" fmla="*/ 49 w 190"/>
                <a:gd name="T9" fmla="*/ 186 h 186"/>
                <a:gd name="T10" fmla="*/ 81 w 190"/>
                <a:gd name="T11" fmla="*/ 173 h 186"/>
                <a:gd name="T12" fmla="*/ 172 w 190"/>
                <a:gd name="T13" fmla="*/ 81 h 186"/>
                <a:gd name="T14" fmla="*/ 172 w 190"/>
                <a:gd name="T15" fmla="*/ 1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86">
                  <a:moveTo>
                    <a:pt x="172" y="18"/>
                  </a:moveTo>
                  <a:cubicBezTo>
                    <a:pt x="155" y="0"/>
                    <a:pt x="126" y="0"/>
                    <a:pt x="109" y="18"/>
                  </a:cubicBezTo>
                  <a:cubicBezTo>
                    <a:pt x="17" y="109"/>
                    <a:pt x="17" y="109"/>
                    <a:pt x="17" y="109"/>
                  </a:cubicBezTo>
                  <a:cubicBezTo>
                    <a:pt x="0" y="127"/>
                    <a:pt x="0" y="155"/>
                    <a:pt x="17" y="173"/>
                  </a:cubicBezTo>
                  <a:cubicBezTo>
                    <a:pt x="26" y="182"/>
                    <a:pt x="37" y="186"/>
                    <a:pt x="49" y="186"/>
                  </a:cubicBezTo>
                  <a:cubicBezTo>
                    <a:pt x="60" y="186"/>
                    <a:pt x="72" y="182"/>
                    <a:pt x="81" y="173"/>
                  </a:cubicBezTo>
                  <a:cubicBezTo>
                    <a:pt x="172" y="81"/>
                    <a:pt x="172" y="81"/>
                    <a:pt x="172" y="81"/>
                  </a:cubicBezTo>
                  <a:cubicBezTo>
                    <a:pt x="190" y="64"/>
                    <a:pt x="190" y="35"/>
                    <a:pt x="172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dirty="0"/>
            </a:p>
          </p:txBody>
        </p:sp>
        <p:sp>
          <p:nvSpPr>
            <p:cNvPr id="39" name="Forma libre 7"/>
            <p:cNvSpPr>
              <a:spLocks/>
            </p:cNvSpPr>
            <p:nvPr/>
          </p:nvSpPr>
          <p:spPr bwMode="auto">
            <a:xfrm>
              <a:off x="5486400" y="2330451"/>
              <a:ext cx="177800" cy="174625"/>
            </a:xfrm>
            <a:custGeom>
              <a:avLst/>
              <a:gdLst>
                <a:gd name="T0" fmla="*/ 173 w 190"/>
                <a:gd name="T1" fmla="*/ 18 h 186"/>
                <a:gd name="T2" fmla="*/ 109 w 190"/>
                <a:gd name="T3" fmla="*/ 18 h 186"/>
                <a:gd name="T4" fmla="*/ 18 w 190"/>
                <a:gd name="T5" fmla="*/ 109 h 186"/>
                <a:gd name="T6" fmla="*/ 18 w 190"/>
                <a:gd name="T7" fmla="*/ 173 h 186"/>
                <a:gd name="T8" fmla="*/ 50 w 190"/>
                <a:gd name="T9" fmla="*/ 186 h 186"/>
                <a:gd name="T10" fmla="*/ 81 w 190"/>
                <a:gd name="T11" fmla="*/ 173 h 186"/>
                <a:gd name="T12" fmla="*/ 173 w 190"/>
                <a:gd name="T13" fmla="*/ 81 h 186"/>
                <a:gd name="T14" fmla="*/ 173 w 190"/>
                <a:gd name="T15" fmla="*/ 1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86">
                  <a:moveTo>
                    <a:pt x="173" y="18"/>
                  </a:moveTo>
                  <a:cubicBezTo>
                    <a:pt x="155" y="0"/>
                    <a:pt x="127" y="0"/>
                    <a:pt x="109" y="18"/>
                  </a:cubicBezTo>
                  <a:cubicBezTo>
                    <a:pt x="18" y="109"/>
                    <a:pt x="18" y="109"/>
                    <a:pt x="18" y="109"/>
                  </a:cubicBezTo>
                  <a:cubicBezTo>
                    <a:pt x="0" y="127"/>
                    <a:pt x="0" y="155"/>
                    <a:pt x="18" y="173"/>
                  </a:cubicBezTo>
                  <a:cubicBezTo>
                    <a:pt x="27" y="182"/>
                    <a:pt x="38" y="186"/>
                    <a:pt x="50" y="186"/>
                  </a:cubicBezTo>
                  <a:cubicBezTo>
                    <a:pt x="61" y="186"/>
                    <a:pt x="73" y="181"/>
                    <a:pt x="81" y="173"/>
                  </a:cubicBezTo>
                  <a:cubicBezTo>
                    <a:pt x="173" y="81"/>
                    <a:pt x="173" y="81"/>
                    <a:pt x="173" y="81"/>
                  </a:cubicBezTo>
                  <a:cubicBezTo>
                    <a:pt x="190" y="64"/>
                    <a:pt x="190" y="35"/>
                    <a:pt x="173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dirty="0"/>
            </a:p>
          </p:txBody>
        </p:sp>
      </p:grpSp>
      <p:sp>
        <p:nvSpPr>
          <p:cNvPr id="5" name="Título 4" hidden="1">
            <a:extLst>
              <a:ext uri="{FF2B5EF4-FFF2-40B4-BE49-F238E27FC236}">
                <a16:creationId xmlns:a16="http://schemas.microsoft.com/office/drawing/2014/main" id="{B353CF45-7FD3-4F2B-B046-D14200DBD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dirty="0"/>
              <a:t>Diapositiva 10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8783D383-FAD0-63D4-27F8-A4A92F26D4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602" t="-866" r="-1805" b="866"/>
          <a:stretch/>
        </p:blipFill>
        <p:spPr>
          <a:xfrm>
            <a:off x="0" y="-78372"/>
            <a:ext cx="5536539" cy="6927043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BE920A00-6D04-F573-B839-B8D0C7A616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-14414"/>
            <a:ext cx="5489711" cy="6927043"/>
          </a:xfrm>
          <a:prstGeom prst="rect">
            <a:avLst/>
          </a:prstGeom>
          <a:solidFill>
            <a:srgbClr val="30353F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s-ES" dirty="0"/>
          </a:p>
        </p:txBody>
      </p:sp>
      <p:sp>
        <p:nvSpPr>
          <p:cNvPr id="103" name="Cuadro de texto 102"/>
          <p:cNvSpPr txBox="1"/>
          <p:nvPr/>
        </p:nvSpPr>
        <p:spPr>
          <a:xfrm>
            <a:off x="1271202" y="1371982"/>
            <a:ext cx="3562033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rtl="0">
              <a:tabLst>
                <a:tab pos="347663" algn="l"/>
              </a:tabLst>
            </a:pPr>
            <a:r>
              <a:rPr lang="es-ES" sz="4000" b="1" dirty="0">
                <a:solidFill>
                  <a:srgbClr val="FFFFFF"/>
                </a:solidFill>
                <a:latin typeface="+mj-lt"/>
              </a:rPr>
              <a:t>HIPOTESIS</a:t>
            </a:r>
          </a:p>
        </p:txBody>
      </p:sp>
      <p:sp>
        <p:nvSpPr>
          <p:cNvPr id="9" name="Cuadro de texto 39">
            <a:extLst>
              <a:ext uri="{FF2B5EF4-FFF2-40B4-BE49-F238E27FC236}">
                <a16:creationId xmlns:a16="http://schemas.microsoft.com/office/drawing/2014/main" id="{41FEDC1E-8D05-8408-7D5A-2C23128AF373}"/>
              </a:ext>
            </a:extLst>
          </p:cNvPr>
          <p:cNvSpPr txBox="1"/>
          <p:nvPr/>
        </p:nvSpPr>
        <p:spPr>
          <a:xfrm>
            <a:off x="234861" y="6540881"/>
            <a:ext cx="2072683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>
              <a:defRPr sz="1400">
                <a:solidFill>
                  <a:srgbClr val="30353F"/>
                </a:solidFill>
              </a:defRPr>
            </a:lvl1pPr>
          </a:lstStyle>
          <a:p>
            <a:pPr rtl="0"/>
            <a:r>
              <a:rPr lang="es-ES" dirty="0" err="1">
                <a:solidFill>
                  <a:schemeClr val="bg1"/>
                </a:solidFill>
              </a:rPr>
              <a:t>Coderhouse</a:t>
            </a:r>
            <a:r>
              <a:rPr lang="es-ES" dirty="0">
                <a:solidFill>
                  <a:schemeClr val="bg1"/>
                </a:solidFill>
              </a:rPr>
              <a:t> – Data </a:t>
            </a:r>
            <a:r>
              <a:rPr lang="es-ES" dirty="0" err="1">
                <a:solidFill>
                  <a:schemeClr val="bg1"/>
                </a:solidFill>
              </a:rPr>
              <a:t>Science</a:t>
            </a:r>
            <a:endParaRPr lang="es-E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06289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C0819E82-DF92-9607-4000-879242E774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045" b="1054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96CE4637-877F-42C6-4CCC-1965332773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43952" y="0"/>
            <a:ext cx="12235952" cy="6912629"/>
          </a:xfrm>
          <a:prstGeom prst="rect">
            <a:avLst/>
          </a:prstGeom>
          <a:solidFill>
            <a:srgbClr val="30353F">
              <a:alpha val="8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s-ES" dirty="0"/>
          </a:p>
        </p:txBody>
      </p:sp>
      <p:sp>
        <p:nvSpPr>
          <p:cNvPr id="46" name="Cuadro de texto 45"/>
          <p:cNvSpPr txBox="1"/>
          <p:nvPr/>
        </p:nvSpPr>
        <p:spPr>
          <a:xfrm>
            <a:off x="381000" y="6345823"/>
            <a:ext cx="867225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>
              <a:defRPr sz="1400">
                <a:solidFill>
                  <a:srgbClr val="30353F"/>
                </a:solidFill>
              </a:defRPr>
            </a:lvl1pPr>
          </a:lstStyle>
          <a:p>
            <a:pPr rtl="0"/>
            <a:r>
              <a:rPr lang="es-ES" dirty="0">
                <a:solidFill>
                  <a:srgbClr val="1F2229"/>
                </a:solidFill>
              </a:rPr>
              <a:t>Su logotipo</a:t>
            </a:r>
          </a:p>
        </p:txBody>
      </p:sp>
      <p:sp>
        <p:nvSpPr>
          <p:cNvPr id="96" name="Rectángulo 9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77804" y="969860"/>
            <a:ext cx="2864928" cy="746432"/>
          </a:xfrm>
          <a:prstGeom prst="rect">
            <a:avLst/>
          </a:prstGeom>
          <a:solidFill>
            <a:srgbClr val="6671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78" name="Elipse 7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48369" y="969860"/>
            <a:ext cx="746432" cy="746432"/>
          </a:xfrm>
          <a:prstGeom prst="ellipse">
            <a:avLst/>
          </a:prstGeom>
          <a:solidFill>
            <a:srgbClr val="30353F"/>
          </a:solidFill>
          <a:ln w="254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2" name="Título 1" hidden="1">
            <a:extLst>
              <a:ext uri="{FF2B5EF4-FFF2-40B4-BE49-F238E27FC236}">
                <a16:creationId xmlns:a16="http://schemas.microsoft.com/office/drawing/2014/main" id="{8BD7D413-936A-4A2D-83E0-6714C8DB0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dirty="0"/>
              <a:t>Diapositiva 4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2A130199-E0B3-1091-15BE-54879F0B84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528188" y="2135417"/>
            <a:ext cx="3282769" cy="3442424"/>
          </a:xfrm>
          <a:prstGeom prst="rect">
            <a:avLst/>
          </a:prstGeom>
          <a:solidFill>
            <a:srgbClr val="30353F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342900" indent="-342900" algn="l">
              <a:buAutoNum type="arabicParenR"/>
            </a:pPr>
            <a:r>
              <a:rPr lang="es-ES" sz="1600" b="0" i="0" dirty="0">
                <a:solidFill>
                  <a:srgbClr val="D5D5D5"/>
                </a:solidFill>
                <a:effectLst/>
                <a:latin typeface="Roboto" panose="02000000000000000000" pitchFamily="2" charset="0"/>
              </a:rPr>
              <a:t>¿Se podría desarrollar un modelo de regresión que prediga los salarios de Data </a:t>
            </a:r>
            <a:r>
              <a:rPr lang="es-ES" sz="1600" b="0" i="0" dirty="0" err="1">
                <a:solidFill>
                  <a:srgbClr val="D5D5D5"/>
                </a:solidFill>
                <a:effectLst/>
                <a:latin typeface="Roboto" panose="02000000000000000000" pitchFamily="2" charset="0"/>
              </a:rPr>
              <a:t>Science</a:t>
            </a:r>
            <a:r>
              <a:rPr lang="es-ES" sz="1600" b="0" i="0" dirty="0">
                <a:solidFill>
                  <a:srgbClr val="D5D5D5"/>
                </a:solidFill>
                <a:effectLst/>
                <a:latin typeface="Roboto" panose="02000000000000000000" pitchFamily="2" charset="0"/>
              </a:rPr>
              <a:t> en función de la experiencia laboral, el país y el tamaño de la empresa?</a:t>
            </a:r>
          </a:p>
          <a:p>
            <a:pPr marL="342900" indent="-342900" algn="l">
              <a:buAutoNum type="arabicParenR"/>
            </a:pPr>
            <a:endParaRPr lang="es-ES" sz="1600" b="0" i="0" dirty="0">
              <a:solidFill>
                <a:srgbClr val="D5D5D5"/>
              </a:solidFill>
              <a:effectLst/>
              <a:latin typeface="Roboto" panose="02000000000000000000" pitchFamily="2" charset="0"/>
            </a:endParaRPr>
          </a:p>
          <a:p>
            <a:pPr marL="342900" indent="-342900" algn="l">
              <a:buAutoNum type="arabicParenR"/>
            </a:pPr>
            <a:r>
              <a:rPr lang="es-ES" sz="1600" b="0" i="0" dirty="0">
                <a:solidFill>
                  <a:srgbClr val="D5D5D5"/>
                </a:solidFill>
                <a:effectLst/>
                <a:latin typeface="Roboto" panose="02000000000000000000" pitchFamily="2" charset="0"/>
              </a:rPr>
              <a:t>¿Se podría utilizar la clasificación para predecir el tipo de empleo (por ejemplo, tiempo completo o medio tiempo) en función de otros atributos?</a:t>
            </a:r>
          </a:p>
          <a:p>
            <a:pPr algn="l"/>
            <a:endParaRPr lang="es-ES" sz="1600" b="0" i="0" dirty="0">
              <a:solidFill>
                <a:srgbClr val="D5D5D5"/>
              </a:solidFill>
              <a:effectLst/>
              <a:latin typeface="Roboto" panose="02000000000000000000" pitchFamily="2" charset="0"/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F335BE4C-C6DB-B062-12FE-715D260B64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86213" y="2163926"/>
            <a:ext cx="3327096" cy="1544474"/>
          </a:xfrm>
          <a:prstGeom prst="rect">
            <a:avLst/>
          </a:prstGeom>
          <a:solidFill>
            <a:srgbClr val="30353F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just"/>
            <a:r>
              <a:rPr lang="es-ES" sz="1600" b="0" i="0" dirty="0">
                <a:solidFill>
                  <a:srgbClr val="D5D5D5"/>
                </a:solidFill>
                <a:effectLst/>
                <a:latin typeface="Roboto" panose="02000000000000000000" pitchFamily="2" charset="0"/>
              </a:rPr>
              <a:t>Predecir el salario de un trabajador de Data </a:t>
            </a:r>
            <a:r>
              <a:rPr lang="es-ES" sz="1600" b="0" i="0" dirty="0" err="1">
                <a:solidFill>
                  <a:srgbClr val="D5D5D5"/>
                </a:solidFill>
                <a:effectLst/>
                <a:latin typeface="Roboto" panose="02000000000000000000" pitchFamily="2" charset="0"/>
              </a:rPr>
              <a:t>Science</a:t>
            </a:r>
            <a:r>
              <a:rPr lang="es-ES" sz="1600" b="0" i="0" dirty="0">
                <a:solidFill>
                  <a:srgbClr val="D5D5D5"/>
                </a:solidFill>
                <a:effectLst/>
                <a:latin typeface="Roboto" panose="02000000000000000000" pitchFamily="2" charset="0"/>
              </a:rPr>
              <a:t> de acuerdo a su experiencia, tipo de trabajo y tamaño de empresa en que trabaja.</a:t>
            </a:r>
          </a:p>
          <a:p>
            <a:pPr algn="just"/>
            <a:endParaRPr lang="es-ES" sz="1600" b="0" i="0" dirty="0">
              <a:solidFill>
                <a:srgbClr val="D5D5D5"/>
              </a:solidFill>
              <a:effectLst/>
              <a:latin typeface="Roboto" panose="02000000000000000000" pitchFamily="2" charset="0"/>
            </a:endParaRP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7D80459E-CBAE-A656-2CCA-1294072781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801844" y="962201"/>
            <a:ext cx="2864928" cy="746432"/>
          </a:xfrm>
          <a:prstGeom prst="rect">
            <a:avLst/>
          </a:prstGeom>
          <a:solidFill>
            <a:srgbClr val="6671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4B7614CD-DDF5-0B17-0EC1-8FACBD13C7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472409" y="962201"/>
            <a:ext cx="746432" cy="746432"/>
          </a:xfrm>
          <a:prstGeom prst="ellipse">
            <a:avLst/>
          </a:prstGeom>
          <a:solidFill>
            <a:srgbClr val="30353F"/>
          </a:solidFill>
          <a:ln w="254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12" name="Cuadro de texto 107">
            <a:extLst>
              <a:ext uri="{FF2B5EF4-FFF2-40B4-BE49-F238E27FC236}">
                <a16:creationId xmlns:a16="http://schemas.microsoft.com/office/drawing/2014/main" id="{99E8E8B3-D8CE-1E62-B1E0-F2007D275F75}"/>
              </a:ext>
            </a:extLst>
          </p:cNvPr>
          <p:cNvSpPr txBox="1"/>
          <p:nvPr/>
        </p:nvSpPr>
        <p:spPr>
          <a:xfrm>
            <a:off x="1511879" y="1189019"/>
            <a:ext cx="265886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s-AR" b="1" i="0" dirty="0">
                <a:solidFill>
                  <a:srgbClr val="D5D5D5"/>
                </a:solidFill>
                <a:effectLst/>
                <a:latin typeface="Roboto" panose="02000000000000000000" pitchFamily="2" charset="0"/>
              </a:rPr>
              <a:t>Definición de objetivo</a:t>
            </a:r>
          </a:p>
        </p:txBody>
      </p:sp>
      <p:sp>
        <p:nvSpPr>
          <p:cNvPr id="108" name="Cuadro de texto 107"/>
          <p:cNvSpPr txBox="1"/>
          <p:nvPr/>
        </p:nvSpPr>
        <p:spPr>
          <a:xfrm>
            <a:off x="5369118" y="1173629"/>
            <a:ext cx="240667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s-AR" sz="2000" b="1" i="0" dirty="0">
                <a:solidFill>
                  <a:srgbClr val="D5D5D5"/>
                </a:solidFill>
                <a:effectLst/>
                <a:latin typeface="Roboto" panose="02000000000000000000" pitchFamily="2" charset="0"/>
              </a:rPr>
              <a:t>Análisis Predictivo</a:t>
            </a: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470B912C-EDD1-8D9F-C333-8AA9679BEE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332204" y="2027694"/>
            <a:ext cx="3327096" cy="4677906"/>
          </a:xfrm>
          <a:prstGeom prst="rect">
            <a:avLst/>
          </a:prstGeom>
          <a:solidFill>
            <a:srgbClr val="30353F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l"/>
            <a:endParaRPr lang="es-ES" sz="1600" dirty="0">
              <a:solidFill>
                <a:srgbClr val="D5D5D5"/>
              </a:solidFill>
              <a:latin typeface="Roboto" panose="02000000000000000000" pitchFamily="2" charset="0"/>
            </a:endParaRPr>
          </a:p>
          <a:p>
            <a:pPr algn="l"/>
            <a:endParaRPr lang="es-ES" sz="1600" dirty="0">
              <a:solidFill>
                <a:srgbClr val="D5D5D5"/>
              </a:solidFill>
              <a:latin typeface="Roboto" panose="02000000000000000000" pitchFamily="2" charset="0"/>
            </a:endParaRPr>
          </a:p>
          <a:p>
            <a:pPr algn="just"/>
            <a:endParaRPr lang="es-ES" sz="1600" dirty="0">
              <a:solidFill>
                <a:srgbClr val="D5D5D5"/>
              </a:solidFill>
              <a:latin typeface="Roboto" panose="02000000000000000000" pitchFamily="2" charset="0"/>
            </a:endParaRPr>
          </a:p>
          <a:p>
            <a:pPr algn="just"/>
            <a:endParaRPr lang="es-ES" sz="1600" dirty="0">
              <a:solidFill>
                <a:srgbClr val="D5D5D5"/>
              </a:solidFill>
              <a:latin typeface="Roboto" panose="02000000000000000000" pitchFamily="2" charset="0"/>
            </a:endParaRPr>
          </a:p>
          <a:p>
            <a:pPr algn="just"/>
            <a:r>
              <a:rPr lang="es-ES" sz="1600" dirty="0">
                <a:solidFill>
                  <a:srgbClr val="D5D5D5"/>
                </a:solidFill>
                <a:latin typeface="Roboto" panose="02000000000000000000" pitchFamily="2" charset="0"/>
              </a:rPr>
              <a:t>Una empresa de comercio electrónico está interesada en realizar tomas de decisiones fundamentadas en datos para la gestión de recursos humanos y estrategias de contratación. El </a:t>
            </a:r>
            <a:r>
              <a:rPr lang="es-ES" sz="1600" dirty="0" err="1">
                <a:solidFill>
                  <a:srgbClr val="D5D5D5"/>
                </a:solidFill>
                <a:latin typeface="Roboto" panose="02000000000000000000" pitchFamily="2" charset="0"/>
              </a:rPr>
              <a:t>dataset</a:t>
            </a:r>
            <a:r>
              <a:rPr lang="es-ES" sz="1600" dirty="0">
                <a:solidFill>
                  <a:srgbClr val="D5D5D5"/>
                </a:solidFill>
                <a:latin typeface="Roboto" panose="02000000000000000000" pitchFamily="2" charset="0"/>
              </a:rPr>
              <a:t> que tenemos a nuestra disposición contiene información valiosa sobre los salarios de profesionales de Data </a:t>
            </a:r>
            <a:r>
              <a:rPr lang="es-ES" sz="1600" dirty="0" err="1">
                <a:solidFill>
                  <a:srgbClr val="D5D5D5"/>
                </a:solidFill>
                <a:latin typeface="Roboto" panose="02000000000000000000" pitchFamily="2" charset="0"/>
              </a:rPr>
              <a:t>Science</a:t>
            </a:r>
            <a:r>
              <a:rPr lang="es-ES" sz="1600" dirty="0">
                <a:solidFill>
                  <a:srgbClr val="D5D5D5"/>
                </a:solidFill>
                <a:latin typeface="Roboto" panose="02000000000000000000" pitchFamily="2" charset="0"/>
              </a:rPr>
              <a:t> a lo largo de un período de cuatro años (2020-2023). Este conjunto de datos es una fuente de información que ayudara al departamento de recurso humanos para determinar los salarios de los trabajadores de este campo.</a:t>
            </a:r>
          </a:p>
          <a:p>
            <a:pPr algn="just"/>
            <a:endParaRPr lang="es-ES" sz="1600" dirty="0">
              <a:solidFill>
                <a:srgbClr val="D5D5D5"/>
              </a:solidFill>
              <a:latin typeface="Roboto" panose="02000000000000000000" pitchFamily="2" charset="0"/>
            </a:endParaRPr>
          </a:p>
          <a:p>
            <a:pPr algn="just"/>
            <a:endParaRPr lang="es-ES" sz="1600" dirty="0">
              <a:solidFill>
                <a:srgbClr val="D5D5D5"/>
              </a:solidFill>
              <a:latin typeface="Roboto" panose="02000000000000000000" pitchFamily="2" charset="0"/>
            </a:endParaRPr>
          </a:p>
          <a:p>
            <a:pPr marL="342900" indent="-342900" algn="l">
              <a:buAutoNum type="arabicParenR"/>
            </a:pPr>
            <a:endParaRPr lang="es-ES" sz="1600" b="0" i="0" dirty="0">
              <a:solidFill>
                <a:srgbClr val="D5D5D5"/>
              </a:solidFill>
              <a:effectLst/>
              <a:latin typeface="Roboto" panose="02000000000000000000" pitchFamily="2" charset="0"/>
            </a:endParaRPr>
          </a:p>
          <a:p>
            <a:pPr algn="l"/>
            <a:endParaRPr lang="es-ES" sz="2000" b="0" i="0" dirty="0">
              <a:solidFill>
                <a:srgbClr val="D5D5D5"/>
              </a:solidFill>
              <a:effectLst/>
              <a:latin typeface="Roboto" panose="02000000000000000000" pitchFamily="2" charset="0"/>
            </a:endParaRP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F7B00D51-3CEA-856C-B029-F6A8C7530F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661639" y="943804"/>
            <a:ext cx="2864928" cy="746432"/>
          </a:xfrm>
          <a:prstGeom prst="rect">
            <a:avLst/>
          </a:prstGeom>
          <a:solidFill>
            <a:srgbClr val="6671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B699E351-47A2-6001-BC0B-09992E4EDD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332204" y="943804"/>
            <a:ext cx="746432" cy="746432"/>
          </a:xfrm>
          <a:prstGeom prst="ellipse">
            <a:avLst/>
          </a:prstGeom>
          <a:solidFill>
            <a:srgbClr val="30353F"/>
          </a:solidFill>
          <a:ln w="254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17" name="Cuadro de texto 107">
            <a:extLst>
              <a:ext uri="{FF2B5EF4-FFF2-40B4-BE49-F238E27FC236}">
                <a16:creationId xmlns:a16="http://schemas.microsoft.com/office/drawing/2014/main" id="{08C5732C-4D41-3050-BFFE-9546EA230C0D}"/>
              </a:ext>
            </a:extLst>
          </p:cNvPr>
          <p:cNvSpPr txBox="1"/>
          <p:nvPr/>
        </p:nvSpPr>
        <p:spPr>
          <a:xfrm>
            <a:off x="9228913" y="1155232"/>
            <a:ext cx="240667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s-AR" sz="2000" b="1" dirty="0">
                <a:solidFill>
                  <a:srgbClr val="D5D5D5"/>
                </a:solidFill>
                <a:latin typeface="Roboto" panose="02000000000000000000" pitchFamily="2" charset="0"/>
              </a:rPr>
              <a:t>Contexto</a:t>
            </a:r>
            <a:r>
              <a:rPr lang="es-AR" sz="2000" b="0" i="0" dirty="0">
                <a:solidFill>
                  <a:srgbClr val="D5D5D5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s-AR" sz="2000" b="1" dirty="0">
                <a:solidFill>
                  <a:srgbClr val="D5D5D5"/>
                </a:solidFill>
                <a:latin typeface="Roboto" panose="02000000000000000000" pitchFamily="2" charset="0"/>
              </a:rPr>
              <a:t>comercial</a:t>
            </a:r>
          </a:p>
        </p:txBody>
      </p:sp>
      <p:pic>
        <p:nvPicPr>
          <p:cNvPr id="19" name="Picture 4" descr="Objetivo - Iconos gratis de armas">
            <a:extLst>
              <a:ext uri="{FF2B5EF4-FFF2-40B4-BE49-F238E27FC236}">
                <a16:creationId xmlns:a16="http://schemas.microsoft.com/office/drawing/2014/main" id="{FD827FEF-FAB7-3502-13EE-0CFAB56565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halk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811" y="1100355"/>
            <a:ext cx="485442" cy="485442"/>
          </a:xfrm>
          <a:prstGeom prst="rect">
            <a:avLst/>
          </a:prstGeom>
          <a:noFill/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FFE04B5E-59B0-BAA8-2A00-18B840790C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00749" y="1125690"/>
            <a:ext cx="421599" cy="419453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6F76351A-9A94-8848-C177-C290A20CF59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34500" y="1094271"/>
            <a:ext cx="476928" cy="483741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14" name="Cuadro de texto 39">
            <a:extLst>
              <a:ext uri="{FF2B5EF4-FFF2-40B4-BE49-F238E27FC236}">
                <a16:creationId xmlns:a16="http://schemas.microsoft.com/office/drawing/2014/main" id="{F731A755-0A88-A55C-A3C6-2804C15FE3A7}"/>
              </a:ext>
            </a:extLst>
          </p:cNvPr>
          <p:cNvSpPr txBox="1"/>
          <p:nvPr/>
        </p:nvSpPr>
        <p:spPr>
          <a:xfrm>
            <a:off x="234861" y="6540881"/>
            <a:ext cx="2072683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>
              <a:defRPr sz="1400">
                <a:solidFill>
                  <a:srgbClr val="30353F"/>
                </a:solidFill>
              </a:defRPr>
            </a:lvl1pPr>
          </a:lstStyle>
          <a:p>
            <a:pPr rtl="0"/>
            <a:r>
              <a:rPr lang="es-ES" dirty="0" err="1">
                <a:solidFill>
                  <a:schemeClr val="bg1"/>
                </a:solidFill>
              </a:rPr>
              <a:t>Coderhouse</a:t>
            </a:r>
            <a:r>
              <a:rPr lang="es-ES" dirty="0">
                <a:solidFill>
                  <a:schemeClr val="bg1"/>
                </a:solidFill>
              </a:rPr>
              <a:t> – Data </a:t>
            </a:r>
            <a:r>
              <a:rPr lang="es-ES" dirty="0" err="1">
                <a:solidFill>
                  <a:schemeClr val="bg1"/>
                </a:solidFill>
              </a:rPr>
              <a:t>Science</a:t>
            </a:r>
            <a:endParaRPr lang="es-E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59890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Cuadro de texto 101"/>
          <p:cNvSpPr txBox="1"/>
          <p:nvPr/>
        </p:nvSpPr>
        <p:spPr>
          <a:xfrm>
            <a:off x="6819510" y="224028"/>
            <a:ext cx="5106737" cy="68941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endParaRPr lang="es-ES" sz="1600" dirty="0">
              <a:solidFill>
                <a:schemeClr val="tx1">
                  <a:lumMod val="75000"/>
                  <a:lumOff val="25000"/>
                </a:schemeClr>
              </a:solidFill>
              <a:latin typeface="Roboto" panose="02000000000000000000" pitchFamily="2" charset="0"/>
            </a:endParaRPr>
          </a:p>
          <a:p>
            <a:pPr algn="just"/>
            <a:endParaRPr lang="es-ES" sz="1600" dirty="0">
              <a:solidFill>
                <a:schemeClr val="tx1">
                  <a:lumMod val="75000"/>
                  <a:lumOff val="25000"/>
                </a:schemeClr>
              </a:solidFill>
              <a:latin typeface="Roboto" panose="02000000000000000000" pitchFamily="2" charset="0"/>
            </a:endParaRPr>
          </a:p>
          <a:p>
            <a:pPr marL="342900" indent="-342900" algn="just">
              <a:buAutoNum type="arabicParenR"/>
            </a:pPr>
            <a:r>
              <a:rPr lang="es-ES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Roboto" panose="02000000000000000000" pitchFamily="2" charset="0"/>
              </a:rPr>
              <a:t>Estrategias de contratación inteligentes</a:t>
            </a:r>
            <a:r>
              <a:rPr lang="es-ES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Roboto" panose="02000000000000000000" pitchFamily="2" charset="0"/>
              </a:rPr>
              <a:t>: determinar salarios competitivos para ofrecer a los profesionales de Data </a:t>
            </a:r>
            <a:r>
              <a:rPr lang="es-ES" sz="16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Roboto" panose="02000000000000000000" pitchFamily="2" charset="0"/>
              </a:rPr>
              <a:t>Science</a:t>
            </a:r>
            <a:r>
              <a:rPr lang="es-ES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Roboto" panose="02000000000000000000" pitchFamily="2" charset="0"/>
              </a:rPr>
              <a:t>. </a:t>
            </a:r>
          </a:p>
          <a:p>
            <a:pPr marL="342900" indent="-342900" algn="just">
              <a:buAutoNum type="arabicParenR"/>
            </a:pPr>
            <a:endParaRPr lang="es-ES" sz="1600" b="0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Roboto" panose="02000000000000000000" pitchFamily="2" charset="0"/>
            </a:endParaRPr>
          </a:p>
          <a:p>
            <a:pPr marL="342900" indent="-342900" algn="just">
              <a:buAutoNum type="arabicParenR"/>
            </a:pPr>
            <a:r>
              <a:rPr lang="es-E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Roboto" panose="02000000000000000000" pitchFamily="2" charset="0"/>
              </a:rPr>
              <a:t>Planificación de presupuesto: </a:t>
            </a:r>
            <a:r>
              <a:rPr lang="es-E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Roboto" panose="02000000000000000000" pitchFamily="2" charset="0"/>
              </a:rPr>
              <a:t>planificar con precisión los costos de contratación y retención de profesionales de Data </a:t>
            </a:r>
            <a:r>
              <a:rPr lang="es-ES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oboto" panose="02000000000000000000" pitchFamily="2" charset="0"/>
              </a:rPr>
              <a:t>Science</a:t>
            </a:r>
            <a:r>
              <a:rPr lang="es-E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Roboto" panose="02000000000000000000" pitchFamily="2" charset="0"/>
              </a:rPr>
              <a:t> en función de la experiencia y otros factores.</a:t>
            </a:r>
          </a:p>
          <a:p>
            <a:pPr marL="342900" indent="-342900" algn="just">
              <a:buAutoNum type="arabicParenR"/>
            </a:pPr>
            <a:endParaRPr lang="es-ES" sz="1600" dirty="0">
              <a:solidFill>
                <a:schemeClr val="tx1">
                  <a:lumMod val="95000"/>
                  <a:lumOff val="5000"/>
                </a:schemeClr>
              </a:solidFill>
              <a:latin typeface="Roboto" panose="02000000000000000000" pitchFamily="2" charset="0"/>
            </a:endParaRPr>
          </a:p>
          <a:p>
            <a:pPr marL="342900" indent="-342900" algn="just">
              <a:buFontTx/>
              <a:buAutoNum type="arabicParenR"/>
            </a:pPr>
            <a:r>
              <a:rPr lang="es-E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Roboto" panose="02000000000000000000" pitchFamily="2" charset="0"/>
              </a:rPr>
              <a:t>Optimización de estructuras salariales: </a:t>
            </a:r>
            <a:r>
              <a:rPr lang="es-E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Roboto" panose="02000000000000000000" pitchFamily="2" charset="0"/>
              </a:rPr>
              <a:t>evaluar si sus estructuras salariales son competitivas en comparación con el mercado y hacer ajustes en consecuencia.</a:t>
            </a:r>
          </a:p>
          <a:p>
            <a:pPr marL="342900" indent="-342900" algn="just">
              <a:buFontTx/>
              <a:buAutoNum type="arabicParenR"/>
            </a:pPr>
            <a:endParaRPr lang="es-ES" sz="1600" dirty="0">
              <a:solidFill>
                <a:schemeClr val="tx1">
                  <a:lumMod val="95000"/>
                  <a:lumOff val="5000"/>
                </a:schemeClr>
              </a:solidFill>
              <a:latin typeface="Roboto" panose="02000000000000000000" pitchFamily="2" charset="0"/>
            </a:endParaRPr>
          </a:p>
          <a:p>
            <a:pPr marL="342900" indent="-342900" algn="just">
              <a:buFontTx/>
              <a:buAutoNum type="arabicParenR"/>
            </a:pPr>
            <a:r>
              <a:rPr lang="es-ES" sz="1600" b="1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Roboto" panose="02000000000000000000" pitchFamily="2" charset="0"/>
              </a:rPr>
              <a:t>Expansión internacional</a:t>
            </a:r>
            <a:r>
              <a:rPr lang="es-ES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Roboto" panose="02000000000000000000" pitchFamily="2" charset="0"/>
              </a:rPr>
              <a:t>: los datos sobre salarios por país pueden ser valiosos al considerar la expansión o la ubicación de equipos de Data </a:t>
            </a:r>
            <a:r>
              <a:rPr lang="es-ES" sz="16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Roboto" panose="02000000000000000000" pitchFamily="2" charset="0"/>
              </a:rPr>
              <a:t>Science</a:t>
            </a:r>
            <a:r>
              <a:rPr lang="es-ES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Roboto" panose="02000000000000000000" pitchFamily="2" charset="0"/>
              </a:rPr>
              <a:t> en diferentes regiones.</a:t>
            </a:r>
          </a:p>
          <a:p>
            <a:pPr marL="342900" indent="-342900" algn="just">
              <a:buFontTx/>
              <a:buAutoNum type="arabicParenR"/>
            </a:pPr>
            <a:endParaRPr lang="es-ES" sz="1600" b="0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Roboto" panose="02000000000000000000" pitchFamily="2" charset="0"/>
            </a:endParaRPr>
          </a:p>
          <a:p>
            <a:pPr marL="342900" indent="-342900" algn="just">
              <a:buFontTx/>
              <a:buAutoNum type="arabicParenR"/>
            </a:pPr>
            <a:r>
              <a:rPr lang="es-ES" sz="1600" b="1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Roboto" panose="02000000000000000000" pitchFamily="2" charset="0"/>
              </a:rPr>
              <a:t>Predicción de costos a largo plazo</a:t>
            </a:r>
            <a:r>
              <a:rPr lang="es-ES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Roboto" panose="02000000000000000000" pitchFamily="2" charset="0"/>
              </a:rPr>
              <a:t>: al utilizar modelos predictivos, la empresa puede anticipar los costos salariales a largo plazo y tomar decisiones informadas sobre inversiones en talento.</a:t>
            </a:r>
          </a:p>
          <a:p>
            <a:pPr marL="342900" indent="-342900" algn="just">
              <a:buFontTx/>
              <a:buAutoNum type="arabicParenR"/>
            </a:pPr>
            <a:endParaRPr lang="es-ES" sz="1600" dirty="0">
              <a:solidFill>
                <a:schemeClr val="tx1">
                  <a:lumMod val="95000"/>
                  <a:lumOff val="5000"/>
                </a:schemeClr>
              </a:solidFill>
              <a:latin typeface="Roboto" panose="02000000000000000000" pitchFamily="2" charset="0"/>
            </a:endParaRPr>
          </a:p>
          <a:p>
            <a:pPr algn="just"/>
            <a:endParaRPr lang="es-ES" sz="1600" dirty="0">
              <a:solidFill>
                <a:schemeClr val="tx1">
                  <a:lumMod val="75000"/>
                  <a:lumOff val="25000"/>
                </a:schemeClr>
              </a:solidFill>
              <a:latin typeface="Roboto" panose="02000000000000000000" pitchFamily="2" charset="0"/>
            </a:endParaRPr>
          </a:p>
        </p:txBody>
      </p:sp>
      <p:cxnSp>
        <p:nvCxnSpPr>
          <p:cNvPr id="105" name="Conector recto 10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685686" y="2631729"/>
            <a:ext cx="1463040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Grupo 3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881068" y="3621085"/>
            <a:ext cx="414478" cy="197058"/>
            <a:chOff x="4254500" y="2100263"/>
            <a:chExt cx="1906588" cy="906463"/>
          </a:xfrm>
        </p:grpSpPr>
        <p:sp>
          <p:nvSpPr>
            <p:cNvPr id="35" name="Forma libre 5"/>
            <p:cNvSpPr>
              <a:spLocks noEditPoints="1"/>
            </p:cNvSpPr>
            <p:nvPr/>
          </p:nvSpPr>
          <p:spPr bwMode="auto">
            <a:xfrm>
              <a:off x="4254500" y="2100263"/>
              <a:ext cx="1906588" cy="906463"/>
            </a:xfrm>
            <a:custGeom>
              <a:avLst/>
              <a:gdLst>
                <a:gd name="T0" fmla="*/ 1831 w 2048"/>
                <a:gd name="T1" fmla="*/ 0 h 970"/>
                <a:gd name="T2" fmla="*/ 1613 w 2048"/>
                <a:gd name="T3" fmla="*/ 217 h 970"/>
                <a:gd name="T4" fmla="*/ 1648 w 2048"/>
                <a:gd name="T5" fmla="*/ 336 h 970"/>
                <a:gd name="T6" fmla="*/ 1413 w 2048"/>
                <a:gd name="T7" fmla="*/ 571 h 970"/>
                <a:gd name="T8" fmla="*/ 1295 w 2048"/>
                <a:gd name="T9" fmla="*/ 535 h 970"/>
                <a:gd name="T10" fmla="*/ 1173 w 2048"/>
                <a:gd name="T11" fmla="*/ 573 h 970"/>
                <a:gd name="T12" fmla="*/ 935 w 2048"/>
                <a:gd name="T13" fmla="*/ 336 h 970"/>
                <a:gd name="T14" fmla="*/ 971 w 2048"/>
                <a:gd name="T15" fmla="*/ 217 h 970"/>
                <a:gd name="T16" fmla="*/ 753 w 2048"/>
                <a:gd name="T17" fmla="*/ 0 h 970"/>
                <a:gd name="T18" fmla="*/ 536 w 2048"/>
                <a:gd name="T19" fmla="*/ 217 h 970"/>
                <a:gd name="T20" fmla="*/ 571 w 2048"/>
                <a:gd name="T21" fmla="*/ 336 h 970"/>
                <a:gd name="T22" fmla="*/ 336 w 2048"/>
                <a:gd name="T23" fmla="*/ 571 h 970"/>
                <a:gd name="T24" fmla="*/ 217 w 2048"/>
                <a:gd name="T25" fmla="*/ 535 h 970"/>
                <a:gd name="T26" fmla="*/ 0 w 2048"/>
                <a:gd name="T27" fmla="*/ 753 h 970"/>
                <a:gd name="T28" fmla="*/ 217 w 2048"/>
                <a:gd name="T29" fmla="*/ 970 h 970"/>
                <a:gd name="T30" fmla="*/ 435 w 2048"/>
                <a:gd name="T31" fmla="*/ 753 h 970"/>
                <a:gd name="T32" fmla="*/ 400 w 2048"/>
                <a:gd name="T33" fmla="*/ 634 h 970"/>
                <a:gd name="T34" fmla="*/ 635 w 2048"/>
                <a:gd name="T35" fmla="*/ 399 h 970"/>
                <a:gd name="T36" fmla="*/ 753 w 2048"/>
                <a:gd name="T37" fmla="*/ 435 h 970"/>
                <a:gd name="T38" fmla="*/ 872 w 2048"/>
                <a:gd name="T39" fmla="*/ 399 h 970"/>
                <a:gd name="T40" fmla="*/ 1110 w 2048"/>
                <a:gd name="T41" fmla="*/ 638 h 970"/>
                <a:gd name="T42" fmla="*/ 1077 w 2048"/>
                <a:gd name="T43" fmla="*/ 753 h 970"/>
                <a:gd name="T44" fmla="*/ 1295 w 2048"/>
                <a:gd name="T45" fmla="*/ 970 h 970"/>
                <a:gd name="T46" fmla="*/ 1512 w 2048"/>
                <a:gd name="T47" fmla="*/ 753 h 970"/>
                <a:gd name="T48" fmla="*/ 1477 w 2048"/>
                <a:gd name="T49" fmla="*/ 634 h 970"/>
                <a:gd name="T50" fmla="*/ 1712 w 2048"/>
                <a:gd name="T51" fmla="*/ 399 h 970"/>
                <a:gd name="T52" fmla="*/ 1831 w 2048"/>
                <a:gd name="T53" fmla="*/ 435 h 970"/>
                <a:gd name="T54" fmla="*/ 2048 w 2048"/>
                <a:gd name="T55" fmla="*/ 217 h 970"/>
                <a:gd name="T56" fmla="*/ 1831 w 2048"/>
                <a:gd name="T57" fmla="*/ 0 h 970"/>
                <a:gd name="T58" fmla="*/ 217 w 2048"/>
                <a:gd name="T59" fmla="*/ 880 h 970"/>
                <a:gd name="T60" fmla="*/ 90 w 2048"/>
                <a:gd name="T61" fmla="*/ 753 h 970"/>
                <a:gd name="T62" fmla="*/ 217 w 2048"/>
                <a:gd name="T63" fmla="*/ 625 h 970"/>
                <a:gd name="T64" fmla="*/ 345 w 2048"/>
                <a:gd name="T65" fmla="*/ 753 h 970"/>
                <a:gd name="T66" fmla="*/ 217 w 2048"/>
                <a:gd name="T67" fmla="*/ 880 h 970"/>
                <a:gd name="T68" fmla="*/ 753 w 2048"/>
                <a:gd name="T69" fmla="*/ 345 h 970"/>
                <a:gd name="T70" fmla="*/ 626 w 2048"/>
                <a:gd name="T71" fmla="*/ 217 h 970"/>
                <a:gd name="T72" fmla="*/ 753 w 2048"/>
                <a:gd name="T73" fmla="*/ 90 h 970"/>
                <a:gd name="T74" fmla="*/ 881 w 2048"/>
                <a:gd name="T75" fmla="*/ 217 h 970"/>
                <a:gd name="T76" fmla="*/ 753 w 2048"/>
                <a:gd name="T77" fmla="*/ 345 h 970"/>
                <a:gd name="T78" fmla="*/ 1295 w 2048"/>
                <a:gd name="T79" fmla="*/ 880 h 970"/>
                <a:gd name="T80" fmla="*/ 1167 w 2048"/>
                <a:gd name="T81" fmla="*/ 753 h 970"/>
                <a:gd name="T82" fmla="*/ 1295 w 2048"/>
                <a:gd name="T83" fmla="*/ 625 h 970"/>
                <a:gd name="T84" fmla="*/ 1422 w 2048"/>
                <a:gd name="T85" fmla="*/ 753 h 970"/>
                <a:gd name="T86" fmla="*/ 1295 w 2048"/>
                <a:gd name="T87" fmla="*/ 880 h 970"/>
                <a:gd name="T88" fmla="*/ 1831 w 2048"/>
                <a:gd name="T89" fmla="*/ 345 h 970"/>
                <a:gd name="T90" fmla="*/ 1703 w 2048"/>
                <a:gd name="T91" fmla="*/ 217 h 970"/>
                <a:gd name="T92" fmla="*/ 1831 w 2048"/>
                <a:gd name="T93" fmla="*/ 90 h 970"/>
                <a:gd name="T94" fmla="*/ 1958 w 2048"/>
                <a:gd name="T95" fmla="*/ 217 h 970"/>
                <a:gd name="T96" fmla="*/ 1831 w 2048"/>
                <a:gd name="T97" fmla="*/ 345 h 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048" h="970">
                  <a:moveTo>
                    <a:pt x="1831" y="0"/>
                  </a:moveTo>
                  <a:cubicBezTo>
                    <a:pt x="1711" y="0"/>
                    <a:pt x="1613" y="97"/>
                    <a:pt x="1613" y="217"/>
                  </a:cubicBezTo>
                  <a:cubicBezTo>
                    <a:pt x="1613" y="261"/>
                    <a:pt x="1626" y="302"/>
                    <a:pt x="1648" y="336"/>
                  </a:cubicBezTo>
                  <a:cubicBezTo>
                    <a:pt x="1413" y="571"/>
                    <a:pt x="1413" y="571"/>
                    <a:pt x="1413" y="571"/>
                  </a:cubicBezTo>
                  <a:cubicBezTo>
                    <a:pt x="1379" y="548"/>
                    <a:pt x="1339" y="535"/>
                    <a:pt x="1295" y="535"/>
                  </a:cubicBezTo>
                  <a:cubicBezTo>
                    <a:pt x="1250" y="535"/>
                    <a:pt x="1207" y="549"/>
                    <a:pt x="1173" y="573"/>
                  </a:cubicBezTo>
                  <a:cubicBezTo>
                    <a:pt x="935" y="336"/>
                    <a:pt x="935" y="336"/>
                    <a:pt x="935" y="336"/>
                  </a:cubicBezTo>
                  <a:cubicBezTo>
                    <a:pt x="958" y="302"/>
                    <a:pt x="971" y="261"/>
                    <a:pt x="971" y="217"/>
                  </a:cubicBezTo>
                  <a:cubicBezTo>
                    <a:pt x="971" y="97"/>
                    <a:pt x="873" y="0"/>
                    <a:pt x="753" y="0"/>
                  </a:cubicBezTo>
                  <a:cubicBezTo>
                    <a:pt x="633" y="0"/>
                    <a:pt x="536" y="97"/>
                    <a:pt x="536" y="217"/>
                  </a:cubicBezTo>
                  <a:cubicBezTo>
                    <a:pt x="536" y="261"/>
                    <a:pt x="549" y="302"/>
                    <a:pt x="571" y="336"/>
                  </a:cubicBezTo>
                  <a:cubicBezTo>
                    <a:pt x="336" y="571"/>
                    <a:pt x="336" y="571"/>
                    <a:pt x="336" y="571"/>
                  </a:cubicBezTo>
                  <a:cubicBezTo>
                    <a:pt x="302" y="548"/>
                    <a:pt x="261" y="535"/>
                    <a:pt x="217" y="535"/>
                  </a:cubicBezTo>
                  <a:cubicBezTo>
                    <a:pt x="98" y="535"/>
                    <a:pt x="0" y="633"/>
                    <a:pt x="0" y="753"/>
                  </a:cubicBezTo>
                  <a:cubicBezTo>
                    <a:pt x="0" y="873"/>
                    <a:pt x="98" y="970"/>
                    <a:pt x="217" y="970"/>
                  </a:cubicBezTo>
                  <a:cubicBezTo>
                    <a:pt x="337" y="970"/>
                    <a:pt x="435" y="873"/>
                    <a:pt x="435" y="753"/>
                  </a:cubicBezTo>
                  <a:cubicBezTo>
                    <a:pt x="435" y="709"/>
                    <a:pt x="422" y="668"/>
                    <a:pt x="400" y="634"/>
                  </a:cubicBezTo>
                  <a:cubicBezTo>
                    <a:pt x="635" y="399"/>
                    <a:pt x="635" y="399"/>
                    <a:pt x="635" y="399"/>
                  </a:cubicBezTo>
                  <a:cubicBezTo>
                    <a:pt x="669" y="422"/>
                    <a:pt x="709" y="435"/>
                    <a:pt x="753" y="435"/>
                  </a:cubicBezTo>
                  <a:cubicBezTo>
                    <a:pt x="797" y="435"/>
                    <a:pt x="838" y="422"/>
                    <a:pt x="872" y="399"/>
                  </a:cubicBezTo>
                  <a:cubicBezTo>
                    <a:pt x="1110" y="638"/>
                    <a:pt x="1110" y="638"/>
                    <a:pt x="1110" y="638"/>
                  </a:cubicBezTo>
                  <a:cubicBezTo>
                    <a:pt x="1090" y="671"/>
                    <a:pt x="1077" y="711"/>
                    <a:pt x="1077" y="753"/>
                  </a:cubicBezTo>
                  <a:cubicBezTo>
                    <a:pt x="1077" y="873"/>
                    <a:pt x="1175" y="970"/>
                    <a:pt x="1295" y="970"/>
                  </a:cubicBezTo>
                  <a:cubicBezTo>
                    <a:pt x="1415" y="970"/>
                    <a:pt x="1512" y="873"/>
                    <a:pt x="1512" y="753"/>
                  </a:cubicBezTo>
                  <a:cubicBezTo>
                    <a:pt x="1512" y="709"/>
                    <a:pt x="1499" y="668"/>
                    <a:pt x="1477" y="634"/>
                  </a:cubicBezTo>
                  <a:cubicBezTo>
                    <a:pt x="1712" y="399"/>
                    <a:pt x="1712" y="399"/>
                    <a:pt x="1712" y="399"/>
                  </a:cubicBezTo>
                  <a:cubicBezTo>
                    <a:pt x="1746" y="422"/>
                    <a:pt x="1787" y="435"/>
                    <a:pt x="1831" y="435"/>
                  </a:cubicBezTo>
                  <a:cubicBezTo>
                    <a:pt x="1950" y="435"/>
                    <a:pt x="2048" y="337"/>
                    <a:pt x="2048" y="217"/>
                  </a:cubicBezTo>
                  <a:cubicBezTo>
                    <a:pt x="2048" y="97"/>
                    <a:pt x="1950" y="0"/>
                    <a:pt x="1831" y="0"/>
                  </a:cubicBezTo>
                  <a:close/>
                  <a:moveTo>
                    <a:pt x="217" y="880"/>
                  </a:moveTo>
                  <a:cubicBezTo>
                    <a:pt x="147" y="880"/>
                    <a:pt x="90" y="823"/>
                    <a:pt x="90" y="753"/>
                  </a:cubicBezTo>
                  <a:cubicBezTo>
                    <a:pt x="90" y="682"/>
                    <a:pt x="147" y="625"/>
                    <a:pt x="217" y="625"/>
                  </a:cubicBezTo>
                  <a:cubicBezTo>
                    <a:pt x="288" y="625"/>
                    <a:pt x="345" y="682"/>
                    <a:pt x="345" y="753"/>
                  </a:cubicBezTo>
                  <a:cubicBezTo>
                    <a:pt x="345" y="823"/>
                    <a:pt x="288" y="880"/>
                    <a:pt x="217" y="880"/>
                  </a:cubicBezTo>
                  <a:close/>
                  <a:moveTo>
                    <a:pt x="753" y="345"/>
                  </a:moveTo>
                  <a:cubicBezTo>
                    <a:pt x="683" y="345"/>
                    <a:pt x="626" y="288"/>
                    <a:pt x="626" y="217"/>
                  </a:cubicBezTo>
                  <a:cubicBezTo>
                    <a:pt x="626" y="147"/>
                    <a:pt x="683" y="90"/>
                    <a:pt x="753" y="90"/>
                  </a:cubicBezTo>
                  <a:cubicBezTo>
                    <a:pt x="823" y="90"/>
                    <a:pt x="881" y="147"/>
                    <a:pt x="881" y="217"/>
                  </a:cubicBezTo>
                  <a:cubicBezTo>
                    <a:pt x="881" y="288"/>
                    <a:pt x="823" y="345"/>
                    <a:pt x="753" y="345"/>
                  </a:cubicBezTo>
                  <a:close/>
                  <a:moveTo>
                    <a:pt x="1295" y="880"/>
                  </a:moveTo>
                  <a:cubicBezTo>
                    <a:pt x="1225" y="880"/>
                    <a:pt x="1167" y="823"/>
                    <a:pt x="1167" y="753"/>
                  </a:cubicBezTo>
                  <a:cubicBezTo>
                    <a:pt x="1167" y="682"/>
                    <a:pt x="1225" y="625"/>
                    <a:pt x="1295" y="625"/>
                  </a:cubicBezTo>
                  <a:cubicBezTo>
                    <a:pt x="1365" y="625"/>
                    <a:pt x="1422" y="682"/>
                    <a:pt x="1422" y="753"/>
                  </a:cubicBezTo>
                  <a:cubicBezTo>
                    <a:pt x="1422" y="823"/>
                    <a:pt x="1365" y="880"/>
                    <a:pt x="1295" y="880"/>
                  </a:cubicBezTo>
                  <a:close/>
                  <a:moveTo>
                    <a:pt x="1831" y="345"/>
                  </a:moveTo>
                  <a:cubicBezTo>
                    <a:pt x="1760" y="345"/>
                    <a:pt x="1703" y="288"/>
                    <a:pt x="1703" y="217"/>
                  </a:cubicBezTo>
                  <a:cubicBezTo>
                    <a:pt x="1703" y="147"/>
                    <a:pt x="1760" y="90"/>
                    <a:pt x="1831" y="90"/>
                  </a:cubicBezTo>
                  <a:cubicBezTo>
                    <a:pt x="1901" y="90"/>
                    <a:pt x="1958" y="147"/>
                    <a:pt x="1958" y="217"/>
                  </a:cubicBezTo>
                  <a:cubicBezTo>
                    <a:pt x="1958" y="288"/>
                    <a:pt x="1901" y="345"/>
                    <a:pt x="1831" y="3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dirty="0"/>
            </a:p>
          </p:txBody>
        </p:sp>
        <p:sp>
          <p:nvSpPr>
            <p:cNvPr id="38" name="Forma libre 6"/>
            <p:cNvSpPr>
              <a:spLocks/>
            </p:cNvSpPr>
            <p:nvPr/>
          </p:nvSpPr>
          <p:spPr bwMode="auto">
            <a:xfrm>
              <a:off x="4752975" y="2598738"/>
              <a:ext cx="176213" cy="174625"/>
            </a:xfrm>
            <a:custGeom>
              <a:avLst/>
              <a:gdLst>
                <a:gd name="T0" fmla="*/ 172 w 190"/>
                <a:gd name="T1" fmla="*/ 18 h 186"/>
                <a:gd name="T2" fmla="*/ 109 w 190"/>
                <a:gd name="T3" fmla="*/ 18 h 186"/>
                <a:gd name="T4" fmla="*/ 17 w 190"/>
                <a:gd name="T5" fmla="*/ 109 h 186"/>
                <a:gd name="T6" fmla="*/ 17 w 190"/>
                <a:gd name="T7" fmla="*/ 173 h 186"/>
                <a:gd name="T8" fmla="*/ 49 w 190"/>
                <a:gd name="T9" fmla="*/ 186 h 186"/>
                <a:gd name="T10" fmla="*/ 81 w 190"/>
                <a:gd name="T11" fmla="*/ 173 h 186"/>
                <a:gd name="T12" fmla="*/ 172 w 190"/>
                <a:gd name="T13" fmla="*/ 81 h 186"/>
                <a:gd name="T14" fmla="*/ 172 w 190"/>
                <a:gd name="T15" fmla="*/ 1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86">
                  <a:moveTo>
                    <a:pt x="172" y="18"/>
                  </a:moveTo>
                  <a:cubicBezTo>
                    <a:pt x="155" y="0"/>
                    <a:pt x="126" y="0"/>
                    <a:pt x="109" y="18"/>
                  </a:cubicBezTo>
                  <a:cubicBezTo>
                    <a:pt x="17" y="109"/>
                    <a:pt x="17" y="109"/>
                    <a:pt x="17" y="109"/>
                  </a:cubicBezTo>
                  <a:cubicBezTo>
                    <a:pt x="0" y="127"/>
                    <a:pt x="0" y="155"/>
                    <a:pt x="17" y="173"/>
                  </a:cubicBezTo>
                  <a:cubicBezTo>
                    <a:pt x="26" y="182"/>
                    <a:pt x="37" y="186"/>
                    <a:pt x="49" y="186"/>
                  </a:cubicBezTo>
                  <a:cubicBezTo>
                    <a:pt x="60" y="186"/>
                    <a:pt x="72" y="182"/>
                    <a:pt x="81" y="173"/>
                  </a:cubicBezTo>
                  <a:cubicBezTo>
                    <a:pt x="172" y="81"/>
                    <a:pt x="172" y="81"/>
                    <a:pt x="172" y="81"/>
                  </a:cubicBezTo>
                  <a:cubicBezTo>
                    <a:pt x="190" y="64"/>
                    <a:pt x="190" y="35"/>
                    <a:pt x="172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dirty="0"/>
            </a:p>
          </p:txBody>
        </p:sp>
        <p:sp>
          <p:nvSpPr>
            <p:cNvPr id="39" name="Forma libre 7"/>
            <p:cNvSpPr>
              <a:spLocks/>
            </p:cNvSpPr>
            <p:nvPr/>
          </p:nvSpPr>
          <p:spPr bwMode="auto">
            <a:xfrm>
              <a:off x="5486400" y="2330451"/>
              <a:ext cx="177800" cy="174625"/>
            </a:xfrm>
            <a:custGeom>
              <a:avLst/>
              <a:gdLst>
                <a:gd name="T0" fmla="*/ 173 w 190"/>
                <a:gd name="T1" fmla="*/ 18 h 186"/>
                <a:gd name="T2" fmla="*/ 109 w 190"/>
                <a:gd name="T3" fmla="*/ 18 h 186"/>
                <a:gd name="T4" fmla="*/ 18 w 190"/>
                <a:gd name="T5" fmla="*/ 109 h 186"/>
                <a:gd name="T6" fmla="*/ 18 w 190"/>
                <a:gd name="T7" fmla="*/ 173 h 186"/>
                <a:gd name="T8" fmla="*/ 50 w 190"/>
                <a:gd name="T9" fmla="*/ 186 h 186"/>
                <a:gd name="T10" fmla="*/ 81 w 190"/>
                <a:gd name="T11" fmla="*/ 173 h 186"/>
                <a:gd name="T12" fmla="*/ 173 w 190"/>
                <a:gd name="T13" fmla="*/ 81 h 186"/>
                <a:gd name="T14" fmla="*/ 173 w 190"/>
                <a:gd name="T15" fmla="*/ 1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86">
                  <a:moveTo>
                    <a:pt x="173" y="18"/>
                  </a:moveTo>
                  <a:cubicBezTo>
                    <a:pt x="155" y="0"/>
                    <a:pt x="127" y="0"/>
                    <a:pt x="109" y="18"/>
                  </a:cubicBezTo>
                  <a:cubicBezTo>
                    <a:pt x="18" y="109"/>
                    <a:pt x="18" y="109"/>
                    <a:pt x="18" y="109"/>
                  </a:cubicBezTo>
                  <a:cubicBezTo>
                    <a:pt x="0" y="127"/>
                    <a:pt x="0" y="155"/>
                    <a:pt x="18" y="173"/>
                  </a:cubicBezTo>
                  <a:cubicBezTo>
                    <a:pt x="27" y="182"/>
                    <a:pt x="38" y="186"/>
                    <a:pt x="50" y="186"/>
                  </a:cubicBezTo>
                  <a:cubicBezTo>
                    <a:pt x="61" y="186"/>
                    <a:pt x="73" y="181"/>
                    <a:pt x="81" y="173"/>
                  </a:cubicBezTo>
                  <a:cubicBezTo>
                    <a:pt x="173" y="81"/>
                    <a:pt x="173" y="81"/>
                    <a:pt x="173" y="81"/>
                  </a:cubicBezTo>
                  <a:cubicBezTo>
                    <a:pt x="190" y="64"/>
                    <a:pt x="190" y="35"/>
                    <a:pt x="173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dirty="0"/>
            </a:p>
          </p:txBody>
        </p:sp>
      </p:grpSp>
      <p:sp>
        <p:nvSpPr>
          <p:cNvPr id="5" name="Título 4" hidden="1">
            <a:extLst>
              <a:ext uri="{FF2B5EF4-FFF2-40B4-BE49-F238E27FC236}">
                <a16:creationId xmlns:a16="http://schemas.microsoft.com/office/drawing/2014/main" id="{B353CF45-7FD3-4F2B-B046-D14200DBD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dirty="0"/>
              <a:t>Diapositiva 10</a:t>
            </a:r>
          </a:p>
        </p:txBody>
      </p:sp>
      <p:sp>
        <p:nvSpPr>
          <p:cNvPr id="9" name="Cuadro de texto 39">
            <a:extLst>
              <a:ext uri="{FF2B5EF4-FFF2-40B4-BE49-F238E27FC236}">
                <a16:creationId xmlns:a16="http://schemas.microsoft.com/office/drawing/2014/main" id="{41FEDC1E-8D05-8408-7D5A-2C23128AF373}"/>
              </a:ext>
            </a:extLst>
          </p:cNvPr>
          <p:cNvSpPr txBox="1"/>
          <p:nvPr/>
        </p:nvSpPr>
        <p:spPr>
          <a:xfrm>
            <a:off x="234861" y="6540881"/>
            <a:ext cx="2072683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>
              <a:defRPr sz="1400">
                <a:solidFill>
                  <a:srgbClr val="30353F"/>
                </a:solidFill>
              </a:defRPr>
            </a:lvl1pPr>
          </a:lstStyle>
          <a:p>
            <a:pPr rtl="0"/>
            <a:r>
              <a:rPr lang="es-ES" dirty="0" err="1">
                <a:solidFill>
                  <a:schemeClr val="bg1"/>
                </a:solidFill>
              </a:rPr>
              <a:t>Coderhouse</a:t>
            </a:r>
            <a:r>
              <a:rPr lang="es-ES" dirty="0">
                <a:solidFill>
                  <a:schemeClr val="bg1"/>
                </a:solidFill>
              </a:rPr>
              <a:t> – Data </a:t>
            </a:r>
            <a:r>
              <a:rPr lang="es-ES" dirty="0" err="1">
                <a:solidFill>
                  <a:schemeClr val="bg1"/>
                </a:solidFill>
              </a:rPr>
              <a:t>Science</a:t>
            </a:r>
            <a:endParaRPr lang="es-ES" dirty="0">
              <a:solidFill>
                <a:schemeClr val="bg1"/>
              </a:solidFill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C3F7AC36-B1F1-B3DC-15E2-1B5C4F3165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615002" cy="6858000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BE920A00-6D04-F573-B839-B8D0C7A616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-54628"/>
            <a:ext cx="6615002" cy="6858000"/>
          </a:xfrm>
          <a:prstGeom prst="rect">
            <a:avLst/>
          </a:prstGeom>
          <a:solidFill>
            <a:srgbClr val="30353F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s-ES" dirty="0"/>
          </a:p>
        </p:txBody>
      </p:sp>
      <p:sp>
        <p:nvSpPr>
          <p:cNvPr id="103" name="Cuadro de texto 102"/>
          <p:cNvSpPr txBox="1"/>
          <p:nvPr/>
        </p:nvSpPr>
        <p:spPr>
          <a:xfrm>
            <a:off x="161949" y="761867"/>
            <a:ext cx="3562033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rtl="0">
              <a:tabLst>
                <a:tab pos="347663" algn="l"/>
              </a:tabLst>
            </a:pPr>
            <a:r>
              <a:rPr lang="es-ES" sz="3600" b="1" dirty="0">
                <a:solidFill>
                  <a:srgbClr val="FFFFFF"/>
                </a:solidFill>
                <a:latin typeface="+mj-lt"/>
              </a:rPr>
              <a:t>PROBLEMA COMERCIAL</a:t>
            </a:r>
          </a:p>
        </p:txBody>
      </p:sp>
      <p:sp>
        <p:nvSpPr>
          <p:cNvPr id="8" name="Cuadro de texto 39">
            <a:extLst>
              <a:ext uri="{FF2B5EF4-FFF2-40B4-BE49-F238E27FC236}">
                <a16:creationId xmlns:a16="http://schemas.microsoft.com/office/drawing/2014/main" id="{77D39CDC-A24D-2DDB-8256-0E35B0A9A45A}"/>
              </a:ext>
            </a:extLst>
          </p:cNvPr>
          <p:cNvSpPr txBox="1"/>
          <p:nvPr/>
        </p:nvSpPr>
        <p:spPr>
          <a:xfrm>
            <a:off x="265753" y="6516933"/>
            <a:ext cx="2072683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>
              <a:defRPr sz="1400">
                <a:solidFill>
                  <a:srgbClr val="30353F"/>
                </a:solidFill>
              </a:defRPr>
            </a:lvl1pPr>
          </a:lstStyle>
          <a:p>
            <a:pPr rtl="0"/>
            <a:r>
              <a:rPr lang="es-ES" dirty="0" err="1">
                <a:solidFill>
                  <a:schemeClr val="bg1"/>
                </a:solidFill>
              </a:rPr>
              <a:t>Coderhouse</a:t>
            </a:r>
            <a:r>
              <a:rPr lang="es-ES" dirty="0">
                <a:solidFill>
                  <a:schemeClr val="bg1"/>
                </a:solidFill>
              </a:rPr>
              <a:t> – Data </a:t>
            </a:r>
            <a:r>
              <a:rPr lang="es-ES" dirty="0" err="1">
                <a:solidFill>
                  <a:schemeClr val="bg1"/>
                </a:solidFill>
              </a:rPr>
              <a:t>Science</a:t>
            </a:r>
            <a:endParaRPr lang="es-E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65612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Rectángulo 10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5210175" cy="6857999"/>
          </a:xfrm>
          <a:prstGeom prst="rect">
            <a:avLst/>
          </a:prstGeom>
          <a:solidFill>
            <a:srgbClr val="30353F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s-ES" dirty="0"/>
          </a:p>
        </p:txBody>
      </p:sp>
      <p:sp>
        <p:nvSpPr>
          <p:cNvPr id="103" name="Cuadro de texto 102"/>
          <p:cNvSpPr txBox="1"/>
          <p:nvPr/>
        </p:nvSpPr>
        <p:spPr>
          <a:xfrm>
            <a:off x="570221" y="816156"/>
            <a:ext cx="3001668" cy="1477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rtl="0">
              <a:tabLst>
                <a:tab pos="347663" algn="l"/>
              </a:tabLst>
            </a:pPr>
            <a:r>
              <a:rPr lang="es-ES" sz="3200" b="1" dirty="0">
                <a:solidFill>
                  <a:srgbClr val="FFFFFF"/>
                </a:solidFill>
                <a:latin typeface="+mj-lt"/>
              </a:rPr>
              <a:t>DATASET – CAMPOS DEL DATASET</a:t>
            </a:r>
          </a:p>
        </p:txBody>
      </p:sp>
      <p:cxnSp>
        <p:nvCxnSpPr>
          <p:cNvPr id="105" name="Conector recto 10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70221" y="2293484"/>
            <a:ext cx="1601479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Grupo 3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881068" y="3621085"/>
            <a:ext cx="414478" cy="197058"/>
            <a:chOff x="4254500" y="2100263"/>
            <a:chExt cx="1906588" cy="906463"/>
          </a:xfrm>
        </p:grpSpPr>
        <p:sp>
          <p:nvSpPr>
            <p:cNvPr id="35" name="Forma libre 5"/>
            <p:cNvSpPr>
              <a:spLocks noEditPoints="1"/>
            </p:cNvSpPr>
            <p:nvPr/>
          </p:nvSpPr>
          <p:spPr bwMode="auto">
            <a:xfrm>
              <a:off x="4254500" y="2100263"/>
              <a:ext cx="1906588" cy="906463"/>
            </a:xfrm>
            <a:custGeom>
              <a:avLst/>
              <a:gdLst>
                <a:gd name="T0" fmla="*/ 1831 w 2048"/>
                <a:gd name="T1" fmla="*/ 0 h 970"/>
                <a:gd name="T2" fmla="*/ 1613 w 2048"/>
                <a:gd name="T3" fmla="*/ 217 h 970"/>
                <a:gd name="T4" fmla="*/ 1648 w 2048"/>
                <a:gd name="T5" fmla="*/ 336 h 970"/>
                <a:gd name="T6" fmla="*/ 1413 w 2048"/>
                <a:gd name="T7" fmla="*/ 571 h 970"/>
                <a:gd name="T8" fmla="*/ 1295 w 2048"/>
                <a:gd name="T9" fmla="*/ 535 h 970"/>
                <a:gd name="T10" fmla="*/ 1173 w 2048"/>
                <a:gd name="T11" fmla="*/ 573 h 970"/>
                <a:gd name="T12" fmla="*/ 935 w 2048"/>
                <a:gd name="T13" fmla="*/ 336 h 970"/>
                <a:gd name="T14" fmla="*/ 971 w 2048"/>
                <a:gd name="T15" fmla="*/ 217 h 970"/>
                <a:gd name="T16" fmla="*/ 753 w 2048"/>
                <a:gd name="T17" fmla="*/ 0 h 970"/>
                <a:gd name="T18" fmla="*/ 536 w 2048"/>
                <a:gd name="T19" fmla="*/ 217 h 970"/>
                <a:gd name="T20" fmla="*/ 571 w 2048"/>
                <a:gd name="T21" fmla="*/ 336 h 970"/>
                <a:gd name="T22" fmla="*/ 336 w 2048"/>
                <a:gd name="T23" fmla="*/ 571 h 970"/>
                <a:gd name="T24" fmla="*/ 217 w 2048"/>
                <a:gd name="T25" fmla="*/ 535 h 970"/>
                <a:gd name="T26" fmla="*/ 0 w 2048"/>
                <a:gd name="T27" fmla="*/ 753 h 970"/>
                <a:gd name="T28" fmla="*/ 217 w 2048"/>
                <a:gd name="T29" fmla="*/ 970 h 970"/>
                <a:gd name="T30" fmla="*/ 435 w 2048"/>
                <a:gd name="T31" fmla="*/ 753 h 970"/>
                <a:gd name="T32" fmla="*/ 400 w 2048"/>
                <a:gd name="T33" fmla="*/ 634 h 970"/>
                <a:gd name="T34" fmla="*/ 635 w 2048"/>
                <a:gd name="T35" fmla="*/ 399 h 970"/>
                <a:gd name="T36" fmla="*/ 753 w 2048"/>
                <a:gd name="T37" fmla="*/ 435 h 970"/>
                <a:gd name="T38" fmla="*/ 872 w 2048"/>
                <a:gd name="T39" fmla="*/ 399 h 970"/>
                <a:gd name="T40" fmla="*/ 1110 w 2048"/>
                <a:gd name="T41" fmla="*/ 638 h 970"/>
                <a:gd name="T42" fmla="*/ 1077 w 2048"/>
                <a:gd name="T43" fmla="*/ 753 h 970"/>
                <a:gd name="T44" fmla="*/ 1295 w 2048"/>
                <a:gd name="T45" fmla="*/ 970 h 970"/>
                <a:gd name="T46" fmla="*/ 1512 w 2048"/>
                <a:gd name="T47" fmla="*/ 753 h 970"/>
                <a:gd name="T48" fmla="*/ 1477 w 2048"/>
                <a:gd name="T49" fmla="*/ 634 h 970"/>
                <a:gd name="T50" fmla="*/ 1712 w 2048"/>
                <a:gd name="T51" fmla="*/ 399 h 970"/>
                <a:gd name="T52" fmla="*/ 1831 w 2048"/>
                <a:gd name="T53" fmla="*/ 435 h 970"/>
                <a:gd name="T54" fmla="*/ 2048 w 2048"/>
                <a:gd name="T55" fmla="*/ 217 h 970"/>
                <a:gd name="T56" fmla="*/ 1831 w 2048"/>
                <a:gd name="T57" fmla="*/ 0 h 970"/>
                <a:gd name="T58" fmla="*/ 217 w 2048"/>
                <a:gd name="T59" fmla="*/ 880 h 970"/>
                <a:gd name="T60" fmla="*/ 90 w 2048"/>
                <a:gd name="T61" fmla="*/ 753 h 970"/>
                <a:gd name="T62" fmla="*/ 217 w 2048"/>
                <a:gd name="T63" fmla="*/ 625 h 970"/>
                <a:gd name="T64" fmla="*/ 345 w 2048"/>
                <a:gd name="T65" fmla="*/ 753 h 970"/>
                <a:gd name="T66" fmla="*/ 217 w 2048"/>
                <a:gd name="T67" fmla="*/ 880 h 970"/>
                <a:gd name="T68" fmla="*/ 753 w 2048"/>
                <a:gd name="T69" fmla="*/ 345 h 970"/>
                <a:gd name="T70" fmla="*/ 626 w 2048"/>
                <a:gd name="T71" fmla="*/ 217 h 970"/>
                <a:gd name="T72" fmla="*/ 753 w 2048"/>
                <a:gd name="T73" fmla="*/ 90 h 970"/>
                <a:gd name="T74" fmla="*/ 881 w 2048"/>
                <a:gd name="T75" fmla="*/ 217 h 970"/>
                <a:gd name="T76" fmla="*/ 753 w 2048"/>
                <a:gd name="T77" fmla="*/ 345 h 970"/>
                <a:gd name="T78" fmla="*/ 1295 w 2048"/>
                <a:gd name="T79" fmla="*/ 880 h 970"/>
                <a:gd name="T80" fmla="*/ 1167 w 2048"/>
                <a:gd name="T81" fmla="*/ 753 h 970"/>
                <a:gd name="T82" fmla="*/ 1295 w 2048"/>
                <a:gd name="T83" fmla="*/ 625 h 970"/>
                <a:gd name="T84" fmla="*/ 1422 w 2048"/>
                <a:gd name="T85" fmla="*/ 753 h 970"/>
                <a:gd name="T86" fmla="*/ 1295 w 2048"/>
                <a:gd name="T87" fmla="*/ 880 h 970"/>
                <a:gd name="T88" fmla="*/ 1831 w 2048"/>
                <a:gd name="T89" fmla="*/ 345 h 970"/>
                <a:gd name="T90" fmla="*/ 1703 w 2048"/>
                <a:gd name="T91" fmla="*/ 217 h 970"/>
                <a:gd name="T92" fmla="*/ 1831 w 2048"/>
                <a:gd name="T93" fmla="*/ 90 h 970"/>
                <a:gd name="T94" fmla="*/ 1958 w 2048"/>
                <a:gd name="T95" fmla="*/ 217 h 970"/>
                <a:gd name="T96" fmla="*/ 1831 w 2048"/>
                <a:gd name="T97" fmla="*/ 345 h 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048" h="970">
                  <a:moveTo>
                    <a:pt x="1831" y="0"/>
                  </a:moveTo>
                  <a:cubicBezTo>
                    <a:pt x="1711" y="0"/>
                    <a:pt x="1613" y="97"/>
                    <a:pt x="1613" y="217"/>
                  </a:cubicBezTo>
                  <a:cubicBezTo>
                    <a:pt x="1613" y="261"/>
                    <a:pt x="1626" y="302"/>
                    <a:pt x="1648" y="336"/>
                  </a:cubicBezTo>
                  <a:cubicBezTo>
                    <a:pt x="1413" y="571"/>
                    <a:pt x="1413" y="571"/>
                    <a:pt x="1413" y="571"/>
                  </a:cubicBezTo>
                  <a:cubicBezTo>
                    <a:pt x="1379" y="548"/>
                    <a:pt x="1339" y="535"/>
                    <a:pt x="1295" y="535"/>
                  </a:cubicBezTo>
                  <a:cubicBezTo>
                    <a:pt x="1250" y="535"/>
                    <a:pt x="1207" y="549"/>
                    <a:pt x="1173" y="573"/>
                  </a:cubicBezTo>
                  <a:cubicBezTo>
                    <a:pt x="935" y="336"/>
                    <a:pt x="935" y="336"/>
                    <a:pt x="935" y="336"/>
                  </a:cubicBezTo>
                  <a:cubicBezTo>
                    <a:pt x="958" y="302"/>
                    <a:pt x="971" y="261"/>
                    <a:pt x="971" y="217"/>
                  </a:cubicBezTo>
                  <a:cubicBezTo>
                    <a:pt x="971" y="97"/>
                    <a:pt x="873" y="0"/>
                    <a:pt x="753" y="0"/>
                  </a:cubicBezTo>
                  <a:cubicBezTo>
                    <a:pt x="633" y="0"/>
                    <a:pt x="536" y="97"/>
                    <a:pt x="536" y="217"/>
                  </a:cubicBezTo>
                  <a:cubicBezTo>
                    <a:pt x="536" y="261"/>
                    <a:pt x="549" y="302"/>
                    <a:pt x="571" y="336"/>
                  </a:cubicBezTo>
                  <a:cubicBezTo>
                    <a:pt x="336" y="571"/>
                    <a:pt x="336" y="571"/>
                    <a:pt x="336" y="571"/>
                  </a:cubicBezTo>
                  <a:cubicBezTo>
                    <a:pt x="302" y="548"/>
                    <a:pt x="261" y="535"/>
                    <a:pt x="217" y="535"/>
                  </a:cubicBezTo>
                  <a:cubicBezTo>
                    <a:pt x="98" y="535"/>
                    <a:pt x="0" y="633"/>
                    <a:pt x="0" y="753"/>
                  </a:cubicBezTo>
                  <a:cubicBezTo>
                    <a:pt x="0" y="873"/>
                    <a:pt x="98" y="970"/>
                    <a:pt x="217" y="970"/>
                  </a:cubicBezTo>
                  <a:cubicBezTo>
                    <a:pt x="337" y="970"/>
                    <a:pt x="435" y="873"/>
                    <a:pt x="435" y="753"/>
                  </a:cubicBezTo>
                  <a:cubicBezTo>
                    <a:pt x="435" y="709"/>
                    <a:pt x="422" y="668"/>
                    <a:pt x="400" y="634"/>
                  </a:cubicBezTo>
                  <a:cubicBezTo>
                    <a:pt x="635" y="399"/>
                    <a:pt x="635" y="399"/>
                    <a:pt x="635" y="399"/>
                  </a:cubicBezTo>
                  <a:cubicBezTo>
                    <a:pt x="669" y="422"/>
                    <a:pt x="709" y="435"/>
                    <a:pt x="753" y="435"/>
                  </a:cubicBezTo>
                  <a:cubicBezTo>
                    <a:pt x="797" y="435"/>
                    <a:pt x="838" y="422"/>
                    <a:pt x="872" y="399"/>
                  </a:cubicBezTo>
                  <a:cubicBezTo>
                    <a:pt x="1110" y="638"/>
                    <a:pt x="1110" y="638"/>
                    <a:pt x="1110" y="638"/>
                  </a:cubicBezTo>
                  <a:cubicBezTo>
                    <a:pt x="1090" y="671"/>
                    <a:pt x="1077" y="711"/>
                    <a:pt x="1077" y="753"/>
                  </a:cubicBezTo>
                  <a:cubicBezTo>
                    <a:pt x="1077" y="873"/>
                    <a:pt x="1175" y="970"/>
                    <a:pt x="1295" y="970"/>
                  </a:cubicBezTo>
                  <a:cubicBezTo>
                    <a:pt x="1415" y="970"/>
                    <a:pt x="1512" y="873"/>
                    <a:pt x="1512" y="753"/>
                  </a:cubicBezTo>
                  <a:cubicBezTo>
                    <a:pt x="1512" y="709"/>
                    <a:pt x="1499" y="668"/>
                    <a:pt x="1477" y="634"/>
                  </a:cubicBezTo>
                  <a:cubicBezTo>
                    <a:pt x="1712" y="399"/>
                    <a:pt x="1712" y="399"/>
                    <a:pt x="1712" y="399"/>
                  </a:cubicBezTo>
                  <a:cubicBezTo>
                    <a:pt x="1746" y="422"/>
                    <a:pt x="1787" y="435"/>
                    <a:pt x="1831" y="435"/>
                  </a:cubicBezTo>
                  <a:cubicBezTo>
                    <a:pt x="1950" y="435"/>
                    <a:pt x="2048" y="337"/>
                    <a:pt x="2048" y="217"/>
                  </a:cubicBezTo>
                  <a:cubicBezTo>
                    <a:pt x="2048" y="97"/>
                    <a:pt x="1950" y="0"/>
                    <a:pt x="1831" y="0"/>
                  </a:cubicBezTo>
                  <a:close/>
                  <a:moveTo>
                    <a:pt x="217" y="880"/>
                  </a:moveTo>
                  <a:cubicBezTo>
                    <a:pt x="147" y="880"/>
                    <a:pt x="90" y="823"/>
                    <a:pt x="90" y="753"/>
                  </a:cubicBezTo>
                  <a:cubicBezTo>
                    <a:pt x="90" y="682"/>
                    <a:pt x="147" y="625"/>
                    <a:pt x="217" y="625"/>
                  </a:cubicBezTo>
                  <a:cubicBezTo>
                    <a:pt x="288" y="625"/>
                    <a:pt x="345" y="682"/>
                    <a:pt x="345" y="753"/>
                  </a:cubicBezTo>
                  <a:cubicBezTo>
                    <a:pt x="345" y="823"/>
                    <a:pt x="288" y="880"/>
                    <a:pt x="217" y="880"/>
                  </a:cubicBezTo>
                  <a:close/>
                  <a:moveTo>
                    <a:pt x="753" y="345"/>
                  </a:moveTo>
                  <a:cubicBezTo>
                    <a:pt x="683" y="345"/>
                    <a:pt x="626" y="288"/>
                    <a:pt x="626" y="217"/>
                  </a:cubicBezTo>
                  <a:cubicBezTo>
                    <a:pt x="626" y="147"/>
                    <a:pt x="683" y="90"/>
                    <a:pt x="753" y="90"/>
                  </a:cubicBezTo>
                  <a:cubicBezTo>
                    <a:pt x="823" y="90"/>
                    <a:pt x="881" y="147"/>
                    <a:pt x="881" y="217"/>
                  </a:cubicBezTo>
                  <a:cubicBezTo>
                    <a:pt x="881" y="288"/>
                    <a:pt x="823" y="345"/>
                    <a:pt x="753" y="345"/>
                  </a:cubicBezTo>
                  <a:close/>
                  <a:moveTo>
                    <a:pt x="1295" y="880"/>
                  </a:moveTo>
                  <a:cubicBezTo>
                    <a:pt x="1225" y="880"/>
                    <a:pt x="1167" y="823"/>
                    <a:pt x="1167" y="753"/>
                  </a:cubicBezTo>
                  <a:cubicBezTo>
                    <a:pt x="1167" y="682"/>
                    <a:pt x="1225" y="625"/>
                    <a:pt x="1295" y="625"/>
                  </a:cubicBezTo>
                  <a:cubicBezTo>
                    <a:pt x="1365" y="625"/>
                    <a:pt x="1422" y="682"/>
                    <a:pt x="1422" y="753"/>
                  </a:cubicBezTo>
                  <a:cubicBezTo>
                    <a:pt x="1422" y="823"/>
                    <a:pt x="1365" y="880"/>
                    <a:pt x="1295" y="880"/>
                  </a:cubicBezTo>
                  <a:close/>
                  <a:moveTo>
                    <a:pt x="1831" y="345"/>
                  </a:moveTo>
                  <a:cubicBezTo>
                    <a:pt x="1760" y="345"/>
                    <a:pt x="1703" y="288"/>
                    <a:pt x="1703" y="217"/>
                  </a:cubicBezTo>
                  <a:cubicBezTo>
                    <a:pt x="1703" y="147"/>
                    <a:pt x="1760" y="90"/>
                    <a:pt x="1831" y="90"/>
                  </a:cubicBezTo>
                  <a:cubicBezTo>
                    <a:pt x="1901" y="90"/>
                    <a:pt x="1958" y="147"/>
                    <a:pt x="1958" y="217"/>
                  </a:cubicBezTo>
                  <a:cubicBezTo>
                    <a:pt x="1958" y="288"/>
                    <a:pt x="1901" y="345"/>
                    <a:pt x="1831" y="3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dirty="0"/>
            </a:p>
          </p:txBody>
        </p:sp>
        <p:sp>
          <p:nvSpPr>
            <p:cNvPr id="38" name="Forma libre 6"/>
            <p:cNvSpPr>
              <a:spLocks/>
            </p:cNvSpPr>
            <p:nvPr/>
          </p:nvSpPr>
          <p:spPr bwMode="auto">
            <a:xfrm>
              <a:off x="4752975" y="2598738"/>
              <a:ext cx="176213" cy="174625"/>
            </a:xfrm>
            <a:custGeom>
              <a:avLst/>
              <a:gdLst>
                <a:gd name="T0" fmla="*/ 172 w 190"/>
                <a:gd name="T1" fmla="*/ 18 h 186"/>
                <a:gd name="T2" fmla="*/ 109 w 190"/>
                <a:gd name="T3" fmla="*/ 18 h 186"/>
                <a:gd name="T4" fmla="*/ 17 w 190"/>
                <a:gd name="T5" fmla="*/ 109 h 186"/>
                <a:gd name="T6" fmla="*/ 17 w 190"/>
                <a:gd name="T7" fmla="*/ 173 h 186"/>
                <a:gd name="T8" fmla="*/ 49 w 190"/>
                <a:gd name="T9" fmla="*/ 186 h 186"/>
                <a:gd name="T10" fmla="*/ 81 w 190"/>
                <a:gd name="T11" fmla="*/ 173 h 186"/>
                <a:gd name="T12" fmla="*/ 172 w 190"/>
                <a:gd name="T13" fmla="*/ 81 h 186"/>
                <a:gd name="T14" fmla="*/ 172 w 190"/>
                <a:gd name="T15" fmla="*/ 1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86">
                  <a:moveTo>
                    <a:pt x="172" y="18"/>
                  </a:moveTo>
                  <a:cubicBezTo>
                    <a:pt x="155" y="0"/>
                    <a:pt x="126" y="0"/>
                    <a:pt x="109" y="18"/>
                  </a:cubicBezTo>
                  <a:cubicBezTo>
                    <a:pt x="17" y="109"/>
                    <a:pt x="17" y="109"/>
                    <a:pt x="17" y="109"/>
                  </a:cubicBezTo>
                  <a:cubicBezTo>
                    <a:pt x="0" y="127"/>
                    <a:pt x="0" y="155"/>
                    <a:pt x="17" y="173"/>
                  </a:cubicBezTo>
                  <a:cubicBezTo>
                    <a:pt x="26" y="182"/>
                    <a:pt x="37" y="186"/>
                    <a:pt x="49" y="186"/>
                  </a:cubicBezTo>
                  <a:cubicBezTo>
                    <a:pt x="60" y="186"/>
                    <a:pt x="72" y="182"/>
                    <a:pt x="81" y="173"/>
                  </a:cubicBezTo>
                  <a:cubicBezTo>
                    <a:pt x="172" y="81"/>
                    <a:pt x="172" y="81"/>
                    <a:pt x="172" y="81"/>
                  </a:cubicBezTo>
                  <a:cubicBezTo>
                    <a:pt x="190" y="64"/>
                    <a:pt x="190" y="35"/>
                    <a:pt x="172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dirty="0"/>
            </a:p>
          </p:txBody>
        </p:sp>
        <p:sp>
          <p:nvSpPr>
            <p:cNvPr id="39" name="Forma libre 7"/>
            <p:cNvSpPr>
              <a:spLocks/>
            </p:cNvSpPr>
            <p:nvPr/>
          </p:nvSpPr>
          <p:spPr bwMode="auto">
            <a:xfrm>
              <a:off x="5486400" y="2330451"/>
              <a:ext cx="177800" cy="174625"/>
            </a:xfrm>
            <a:custGeom>
              <a:avLst/>
              <a:gdLst>
                <a:gd name="T0" fmla="*/ 173 w 190"/>
                <a:gd name="T1" fmla="*/ 18 h 186"/>
                <a:gd name="T2" fmla="*/ 109 w 190"/>
                <a:gd name="T3" fmla="*/ 18 h 186"/>
                <a:gd name="T4" fmla="*/ 18 w 190"/>
                <a:gd name="T5" fmla="*/ 109 h 186"/>
                <a:gd name="T6" fmla="*/ 18 w 190"/>
                <a:gd name="T7" fmla="*/ 173 h 186"/>
                <a:gd name="T8" fmla="*/ 50 w 190"/>
                <a:gd name="T9" fmla="*/ 186 h 186"/>
                <a:gd name="T10" fmla="*/ 81 w 190"/>
                <a:gd name="T11" fmla="*/ 173 h 186"/>
                <a:gd name="T12" fmla="*/ 173 w 190"/>
                <a:gd name="T13" fmla="*/ 81 h 186"/>
                <a:gd name="T14" fmla="*/ 173 w 190"/>
                <a:gd name="T15" fmla="*/ 1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86">
                  <a:moveTo>
                    <a:pt x="173" y="18"/>
                  </a:moveTo>
                  <a:cubicBezTo>
                    <a:pt x="155" y="0"/>
                    <a:pt x="127" y="0"/>
                    <a:pt x="109" y="18"/>
                  </a:cubicBezTo>
                  <a:cubicBezTo>
                    <a:pt x="18" y="109"/>
                    <a:pt x="18" y="109"/>
                    <a:pt x="18" y="109"/>
                  </a:cubicBezTo>
                  <a:cubicBezTo>
                    <a:pt x="0" y="127"/>
                    <a:pt x="0" y="155"/>
                    <a:pt x="18" y="173"/>
                  </a:cubicBezTo>
                  <a:cubicBezTo>
                    <a:pt x="27" y="182"/>
                    <a:pt x="38" y="186"/>
                    <a:pt x="50" y="186"/>
                  </a:cubicBezTo>
                  <a:cubicBezTo>
                    <a:pt x="61" y="186"/>
                    <a:pt x="73" y="181"/>
                    <a:pt x="81" y="173"/>
                  </a:cubicBezTo>
                  <a:cubicBezTo>
                    <a:pt x="173" y="81"/>
                    <a:pt x="173" y="81"/>
                    <a:pt x="173" y="81"/>
                  </a:cubicBezTo>
                  <a:cubicBezTo>
                    <a:pt x="190" y="64"/>
                    <a:pt x="190" y="35"/>
                    <a:pt x="173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dirty="0"/>
            </a:p>
          </p:txBody>
        </p:sp>
      </p:grpSp>
      <p:sp>
        <p:nvSpPr>
          <p:cNvPr id="5" name="Título 4" hidden="1">
            <a:extLst>
              <a:ext uri="{FF2B5EF4-FFF2-40B4-BE49-F238E27FC236}">
                <a16:creationId xmlns:a16="http://schemas.microsoft.com/office/drawing/2014/main" id="{B353CF45-7FD3-4F2B-B046-D14200DBD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dirty="0"/>
              <a:t>Diapositiva 10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EBF98B47-981C-6B95-3B8A-F8EFB521140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19958" y="2593228"/>
            <a:ext cx="3072727" cy="3226363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30BDDE10-B20A-F0A0-7926-8117D9EFF6B6}"/>
              </a:ext>
            </a:extLst>
          </p:cNvPr>
          <p:cNvSpPr txBox="1"/>
          <p:nvPr/>
        </p:nvSpPr>
        <p:spPr>
          <a:xfrm>
            <a:off x="5294167" y="135819"/>
            <a:ext cx="6754957" cy="64940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E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</a:rPr>
              <a:t>Descripción de variables de interés:</a:t>
            </a:r>
          </a:p>
          <a:p>
            <a:pPr algn="just"/>
            <a:endParaRPr lang="es-ES" sz="1600" dirty="0">
              <a:solidFill>
                <a:schemeClr val="tx1">
                  <a:lumMod val="65000"/>
                  <a:lumOff val="35000"/>
                </a:schemeClr>
              </a:solidFill>
              <a:latin typeface="Roboto" panose="02000000000000000000" pitchFamily="2" charset="0"/>
            </a:endParaRPr>
          </a:p>
          <a:p>
            <a:pPr algn="just"/>
            <a:r>
              <a:rPr lang="es-ES" sz="16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</a:rPr>
              <a:t>work_year</a:t>
            </a:r>
            <a:r>
              <a:rPr lang="es-E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</a:rPr>
              <a:t>: Representa el año específico de recopilación de datos salariales.</a:t>
            </a:r>
          </a:p>
          <a:p>
            <a:pPr algn="just"/>
            <a:endParaRPr lang="es-ES" sz="1600" dirty="0">
              <a:solidFill>
                <a:schemeClr val="tx1">
                  <a:lumMod val="65000"/>
                  <a:lumOff val="35000"/>
                </a:schemeClr>
              </a:solidFill>
              <a:latin typeface="Roboto" panose="02000000000000000000" pitchFamily="2" charset="0"/>
            </a:endParaRPr>
          </a:p>
          <a:p>
            <a:pPr algn="just"/>
            <a:r>
              <a:rPr lang="es-ES" sz="16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</a:rPr>
              <a:t>Experience_level</a:t>
            </a:r>
            <a:r>
              <a:rPr lang="es-E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</a:rPr>
              <a:t>: El nivel de experiencia laboral de los empleados, categorizado como EN (</a:t>
            </a:r>
            <a:r>
              <a:rPr lang="es-E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</a:rPr>
              <a:t>Entry-Level</a:t>
            </a:r>
            <a:r>
              <a:rPr lang="es-E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</a:rPr>
              <a:t>), EX (</a:t>
            </a:r>
            <a:r>
              <a:rPr lang="es-E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</a:rPr>
              <a:t>Experienced</a:t>
            </a:r>
            <a:r>
              <a:rPr lang="es-E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</a:rPr>
              <a:t>), MI (</a:t>
            </a:r>
            <a:r>
              <a:rPr lang="es-E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</a:rPr>
              <a:t>Mid-Level</a:t>
            </a:r>
            <a:r>
              <a:rPr lang="es-E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</a:rPr>
              <a:t>), SE (Senior).</a:t>
            </a:r>
          </a:p>
          <a:p>
            <a:pPr algn="just"/>
            <a:endParaRPr lang="es-ES" sz="1600" dirty="0">
              <a:solidFill>
                <a:schemeClr val="tx1">
                  <a:lumMod val="65000"/>
                  <a:lumOff val="35000"/>
                </a:schemeClr>
              </a:solidFill>
              <a:latin typeface="Roboto" panose="02000000000000000000" pitchFamily="2" charset="0"/>
            </a:endParaRPr>
          </a:p>
          <a:p>
            <a:pPr algn="just"/>
            <a:r>
              <a:rPr lang="es-ES" sz="16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</a:rPr>
              <a:t>Employment_type</a:t>
            </a:r>
            <a:r>
              <a:rPr lang="es-E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</a:rPr>
              <a:t>: El tipo de empleo, etiquetado como FT (tiempo completo), CT (contratista), FL (profesional independiente), PT (tiempo parcial).</a:t>
            </a:r>
          </a:p>
          <a:p>
            <a:pPr algn="just"/>
            <a:endParaRPr lang="es-ES" sz="1600" dirty="0">
              <a:solidFill>
                <a:schemeClr val="tx1">
                  <a:lumMod val="65000"/>
                  <a:lumOff val="35000"/>
                </a:schemeClr>
              </a:solidFill>
              <a:latin typeface="Roboto" panose="02000000000000000000" pitchFamily="2" charset="0"/>
            </a:endParaRPr>
          </a:p>
          <a:p>
            <a:pPr algn="just"/>
            <a:r>
              <a:rPr lang="es-ES" sz="16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</a:rPr>
              <a:t>Job_title</a:t>
            </a:r>
            <a:r>
              <a:rPr lang="es-E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</a:rPr>
              <a:t>: Los títulos de trabajo de los empleados, como "Científico Aplicado", "Analista de Calidad de Datos", etc.</a:t>
            </a:r>
          </a:p>
          <a:p>
            <a:pPr algn="just"/>
            <a:r>
              <a:rPr lang="es-E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</a:rPr>
              <a:t>Salario: Las cifras salariales en sus respectivos formatos de moneda.</a:t>
            </a:r>
          </a:p>
          <a:p>
            <a:pPr algn="just"/>
            <a:endParaRPr lang="es-ES" sz="1600" dirty="0">
              <a:solidFill>
                <a:schemeClr val="tx1">
                  <a:lumMod val="65000"/>
                  <a:lumOff val="35000"/>
                </a:schemeClr>
              </a:solidFill>
              <a:latin typeface="Roboto" panose="02000000000000000000" pitchFamily="2" charset="0"/>
            </a:endParaRPr>
          </a:p>
          <a:p>
            <a:pPr algn="just"/>
            <a:r>
              <a:rPr lang="es-ES" sz="16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</a:rPr>
              <a:t>Salary_in_usd</a:t>
            </a:r>
            <a:r>
              <a:rPr lang="es-E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</a:rPr>
              <a:t>: Las cifras salariales convertidas en USD para una comparación uniforme. Esta es la variable target.</a:t>
            </a:r>
          </a:p>
          <a:p>
            <a:pPr algn="just"/>
            <a:endParaRPr lang="es-ES" sz="1600" dirty="0">
              <a:solidFill>
                <a:schemeClr val="tx1">
                  <a:lumMod val="65000"/>
                  <a:lumOff val="35000"/>
                </a:schemeClr>
              </a:solidFill>
              <a:latin typeface="Roboto" panose="02000000000000000000" pitchFamily="2" charset="0"/>
            </a:endParaRPr>
          </a:p>
          <a:p>
            <a:pPr algn="just"/>
            <a:r>
              <a:rPr lang="es-ES" sz="16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</a:rPr>
              <a:t>Company_location</a:t>
            </a:r>
            <a:r>
              <a:rPr lang="es-E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</a:rPr>
              <a:t>: La ubicación de las empresas, especificada como códigos de país (por ejemplo, "US" para los Estados Unidos y "NG" para Nigeria).</a:t>
            </a:r>
          </a:p>
          <a:p>
            <a:pPr algn="just"/>
            <a:endParaRPr lang="es-ES" sz="1600" dirty="0">
              <a:solidFill>
                <a:schemeClr val="tx1">
                  <a:lumMod val="65000"/>
                  <a:lumOff val="35000"/>
                </a:schemeClr>
              </a:solidFill>
              <a:latin typeface="Roboto" panose="02000000000000000000" pitchFamily="2" charset="0"/>
            </a:endParaRPr>
          </a:p>
          <a:p>
            <a:pPr algn="just"/>
            <a:r>
              <a:rPr lang="es-ES" sz="16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</a:rPr>
              <a:t>Company_size</a:t>
            </a:r>
            <a:r>
              <a:rPr lang="es-E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</a:rPr>
              <a:t>: El tamaño de las empresas, clasificadas como "L" (Grande), "M" (Mediana) y "S" (Pequeña).</a:t>
            </a:r>
          </a:p>
        </p:txBody>
      </p:sp>
      <p:sp>
        <p:nvSpPr>
          <p:cNvPr id="15" name="Cuadro de texto 39">
            <a:extLst>
              <a:ext uri="{FF2B5EF4-FFF2-40B4-BE49-F238E27FC236}">
                <a16:creationId xmlns:a16="http://schemas.microsoft.com/office/drawing/2014/main" id="{0F375592-969D-224D-ABE9-347EE687012A}"/>
              </a:ext>
            </a:extLst>
          </p:cNvPr>
          <p:cNvSpPr txBox="1"/>
          <p:nvPr/>
        </p:nvSpPr>
        <p:spPr>
          <a:xfrm>
            <a:off x="265753" y="6516933"/>
            <a:ext cx="2072683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>
              <a:defRPr sz="1400">
                <a:solidFill>
                  <a:srgbClr val="30353F"/>
                </a:solidFill>
              </a:defRPr>
            </a:lvl1pPr>
          </a:lstStyle>
          <a:p>
            <a:pPr rtl="0"/>
            <a:r>
              <a:rPr lang="es-ES" dirty="0" err="1">
                <a:solidFill>
                  <a:schemeClr val="bg1"/>
                </a:solidFill>
              </a:rPr>
              <a:t>Coderhouse</a:t>
            </a:r>
            <a:r>
              <a:rPr lang="es-ES" dirty="0">
                <a:solidFill>
                  <a:schemeClr val="bg1"/>
                </a:solidFill>
              </a:rPr>
              <a:t> – Data </a:t>
            </a:r>
            <a:r>
              <a:rPr lang="es-ES" dirty="0" err="1">
                <a:solidFill>
                  <a:schemeClr val="bg1"/>
                </a:solidFill>
              </a:rPr>
              <a:t>Science</a:t>
            </a:r>
            <a:endParaRPr lang="es-E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23691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Rectángulo 15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3527" y="657824"/>
            <a:ext cx="12178187" cy="6200176"/>
          </a:xfrm>
          <a:prstGeom prst="rect">
            <a:avLst/>
          </a:prstGeom>
          <a:solidFill>
            <a:schemeClr val="bg1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2" name="Título 1" hidden="1">
            <a:extLst>
              <a:ext uri="{FF2B5EF4-FFF2-40B4-BE49-F238E27FC236}">
                <a16:creationId xmlns:a16="http://schemas.microsoft.com/office/drawing/2014/main" id="{57154957-68AB-414D-8F5B-A49D3A261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dirty="0"/>
              <a:t>Diapositiva 2</a:t>
            </a: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B4F1D89A-2726-4D00-DDB1-60A2E249B1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6622" y="-5504"/>
            <a:ext cx="12198622" cy="663328"/>
          </a:xfrm>
          <a:prstGeom prst="rect">
            <a:avLst/>
          </a:prstGeom>
          <a:solidFill>
            <a:schemeClr val="tx1">
              <a:lumMod val="95000"/>
              <a:lumOff val="5000"/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0CD6FEB-7087-1955-F9F2-DF69887B78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975" y="884178"/>
            <a:ext cx="11830048" cy="532178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8A004BF2-E611-A07D-E369-E4139A97FD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93733" y="4565085"/>
            <a:ext cx="2146183" cy="2146183"/>
          </a:xfrm>
          <a:prstGeom prst="rect">
            <a:avLst/>
          </a:prstGeom>
        </p:spPr>
      </p:pic>
      <p:sp>
        <p:nvSpPr>
          <p:cNvPr id="110" name="Cuadro de texto 109"/>
          <p:cNvSpPr txBox="1"/>
          <p:nvPr/>
        </p:nvSpPr>
        <p:spPr>
          <a:xfrm>
            <a:off x="3803173" y="85142"/>
            <a:ext cx="5023812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rtl="0">
              <a:tabLst>
                <a:tab pos="347663" algn="l"/>
              </a:tabLst>
            </a:pPr>
            <a:r>
              <a:rPr lang="es-ES" sz="3200" b="1" dirty="0">
                <a:solidFill>
                  <a:schemeClr val="bg1"/>
                </a:solidFill>
                <a:latin typeface="+mj-lt"/>
              </a:rPr>
              <a:t>IMPORTACIÓN DE DATOS </a:t>
            </a:r>
          </a:p>
        </p:txBody>
      </p:sp>
      <p:sp>
        <p:nvSpPr>
          <p:cNvPr id="14" name="Cuadro de texto 39">
            <a:extLst>
              <a:ext uri="{FF2B5EF4-FFF2-40B4-BE49-F238E27FC236}">
                <a16:creationId xmlns:a16="http://schemas.microsoft.com/office/drawing/2014/main" id="{C59769BC-B569-CCE0-67EE-357D86072E0C}"/>
              </a:ext>
            </a:extLst>
          </p:cNvPr>
          <p:cNvSpPr txBox="1"/>
          <p:nvPr/>
        </p:nvSpPr>
        <p:spPr>
          <a:xfrm>
            <a:off x="265753" y="6516933"/>
            <a:ext cx="2072683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>
              <a:defRPr sz="1400">
                <a:solidFill>
                  <a:srgbClr val="30353F"/>
                </a:solidFill>
              </a:defRPr>
            </a:lvl1pPr>
          </a:lstStyle>
          <a:p>
            <a:pPr rtl="0"/>
            <a:r>
              <a:rPr lang="es-ES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Coderhouse</a:t>
            </a:r>
            <a:r>
              <a:rPr lang="es-E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– Data </a:t>
            </a:r>
            <a:r>
              <a:rPr lang="es-ES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Science</a:t>
            </a:r>
            <a:endParaRPr lang="es-E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EBBB4B3-1547-2DFE-3CAC-08FE958A26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9575" y="1546228"/>
            <a:ext cx="9837580" cy="2888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3160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Rectángulo 117" descr="Esto es un gráfico "/>
          <p:cNvSpPr/>
          <p:nvPr/>
        </p:nvSpPr>
        <p:spPr>
          <a:xfrm>
            <a:off x="8316693" y="1895763"/>
            <a:ext cx="3803772" cy="3231651"/>
          </a:xfrm>
          <a:prstGeom prst="rect">
            <a:avLst/>
          </a:prstGeom>
          <a:solidFill>
            <a:srgbClr val="CFCFC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grpSp>
        <p:nvGrpSpPr>
          <p:cNvPr id="5" name="Grupo 4" descr="Esto es un gráfico "/>
          <p:cNvGrpSpPr/>
          <p:nvPr/>
        </p:nvGrpSpPr>
        <p:grpSpPr>
          <a:xfrm>
            <a:off x="325722" y="1986632"/>
            <a:ext cx="3884327" cy="3720714"/>
            <a:chOff x="293850" y="1986632"/>
            <a:chExt cx="3884327" cy="3720714"/>
          </a:xfrm>
        </p:grpSpPr>
        <p:sp>
          <p:nvSpPr>
            <p:cNvPr id="116" name="Rectángulo 115"/>
            <p:cNvSpPr/>
            <p:nvPr/>
          </p:nvSpPr>
          <p:spPr>
            <a:xfrm>
              <a:off x="293850" y="1986632"/>
              <a:ext cx="3884327" cy="3128955"/>
            </a:xfrm>
            <a:prstGeom prst="rect">
              <a:avLst/>
            </a:prstGeom>
            <a:solidFill>
              <a:srgbClr val="CFCFCF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dirty="0"/>
            </a:p>
          </p:txBody>
        </p:sp>
        <p:sp>
          <p:nvSpPr>
            <p:cNvPr id="93" name="Cuadro de texto 92"/>
            <p:cNvSpPr txBox="1"/>
            <p:nvPr/>
          </p:nvSpPr>
          <p:spPr>
            <a:xfrm>
              <a:off x="551523" y="5276459"/>
              <a:ext cx="3259338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rtl="0"/>
              <a:r>
                <a:rPr lang="es-E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anose="02000000000000000000" pitchFamily="2" charset="0"/>
                </a:rPr>
                <a:t>D</a:t>
              </a:r>
              <a:r>
                <a:rPr lang="es-ES" sz="1400" b="0" i="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Roboto" panose="02000000000000000000" pitchFamily="2" charset="0"/>
                </a:rPr>
                <a:t>istribución de salario en USD. Se tiene una media de USD 130.002</a:t>
              </a:r>
              <a:endParaRPr lang="es-ES" sz="14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96" name="Rectángulo 9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77804" y="969860"/>
            <a:ext cx="2864928" cy="746432"/>
          </a:xfrm>
          <a:prstGeom prst="rect">
            <a:avLst/>
          </a:prstGeom>
          <a:gradFill flip="none" rotWithShape="1">
            <a:gsLst>
              <a:gs pos="100000">
                <a:schemeClr val="bg1"/>
              </a:gs>
              <a:gs pos="87000">
                <a:srgbClr val="515A6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78" name="Elipse 7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46072" y="995561"/>
            <a:ext cx="746432" cy="746432"/>
          </a:xfrm>
          <a:prstGeom prst="ellipse">
            <a:avLst/>
          </a:prstGeom>
          <a:solidFill>
            <a:srgbClr val="30353F"/>
          </a:solidFill>
          <a:ln w="254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108" name="Cuadro de texto 107"/>
          <p:cNvSpPr txBox="1"/>
          <p:nvPr/>
        </p:nvSpPr>
        <p:spPr>
          <a:xfrm>
            <a:off x="1656452" y="1106162"/>
            <a:ext cx="1709602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s-ES" sz="1600" dirty="0">
                <a:solidFill>
                  <a:schemeClr val="bg1"/>
                </a:solidFill>
                <a:latin typeface="Roboto" panose="02000000000000000000" pitchFamily="2" charset="0"/>
              </a:rPr>
              <a:t>D</a:t>
            </a:r>
            <a:r>
              <a:rPr lang="es-ES" sz="160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istribución de salario en USD</a:t>
            </a:r>
            <a:endParaRPr lang="es-AR" sz="1400" b="1" dirty="0">
              <a:solidFill>
                <a:schemeClr val="bg1"/>
              </a:solidFill>
            </a:endParaRPr>
          </a:p>
        </p:txBody>
      </p:sp>
      <p:grpSp>
        <p:nvGrpSpPr>
          <p:cNvPr id="14" name="Grupo 13" descr="Esto es un gráfico "/>
          <p:cNvGrpSpPr/>
          <p:nvPr/>
        </p:nvGrpSpPr>
        <p:grpSpPr>
          <a:xfrm>
            <a:off x="4500783" y="1883938"/>
            <a:ext cx="3593885" cy="4254295"/>
            <a:chOff x="4498204" y="1883938"/>
            <a:chExt cx="3195593" cy="4254295"/>
          </a:xfrm>
        </p:grpSpPr>
        <p:sp>
          <p:nvSpPr>
            <p:cNvPr id="117" name="Rectángulo 116"/>
            <p:cNvSpPr/>
            <p:nvPr/>
          </p:nvSpPr>
          <p:spPr>
            <a:xfrm>
              <a:off x="4498204" y="1883938"/>
              <a:ext cx="3195593" cy="3231650"/>
            </a:xfrm>
            <a:prstGeom prst="rect">
              <a:avLst/>
            </a:prstGeom>
            <a:solidFill>
              <a:srgbClr val="CFCFCF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dirty="0"/>
            </a:p>
          </p:txBody>
        </p:sp>
        <p:sp>
          <p:nvSpPr>
            <p:cNvPr id="94" name="Cuadro de texto 93"/>
            <p:cNvSpPr txBox="1"/>
            <p:nvPr/>
          </p:nvSpPr>
          <p:spPr>
            <a:xfrm>
              <a:off x="4527666" y="5276459"/>
              <a:ext cx="3146358" cy="86177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rtl="0"/>
              <a:r>
                <a:rPr lang="es-E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anose="02000000000000000000" pitchFamily="2" charset="0"/>
                </a:rPr>
                <a:t>USA alcanza los 1735 trabajadores y lo sigue Reino Unido con 140. Códigos: US (USA), GB (Reino Unido), CA (Canadá), ES (España), IN (India), DE (Alemania), etc.</a:t>
              </a:r>
            </a:p>
          </p:txBody>
        </p:sp>
      </p:grpSp>
      <p:sp>
        <p:nvSpPr>
          <p:cNvPr id="91" name="Forma libre 18" descr="Icono de un ser humano. "/>
          <p:cNvSpPr>
            <a:spLocks noEditPoints="1"/>
          </p:cNvSpPr>
          <p:nvPr/>
        </p:nvSpPr>
        <p:spPr bwMode="auto">
          <a:xfrm>
            <a:off x="4749270" y="1182277"/>
            <a:ext cx="244300" cy="321597"/>
          </a:xfrm>
          <a:custGeom>
            <a:avLst/>
            <a:gdLst>
              <a:gd name="T0" fmla="*/ 980 w 1559"/>
              <a:gd name="T1" fmla="*/ 1084 h 2048"/>
              <a:gd name="T2" fmla="*/ 1202 w 1559"/>
              <a:gd name="T3" fmla="*/ 678 h 2048"/>
              <a:gd name="T4" fmla="*/ 1252 w 1559"/>
              <a:gd name="T5" fmla="*/ 469 h 2048"/>
              <a:gd name="T6" fmla="*/ 637 w 1559"/>
              <a:gd name="T7" fmla="*/ 43 h 2048"/>
              <a:gd name="T8" fmla="*/ 348 w 1559"/>
              <a:gd name="T9" fmla="*/ 260 h 2048"/>
              <a:gd name="T10" fmla="*/ 346 w 1559"/>
              <a:gd name="T11" fmla="*/ 666 h 2048"/>
              <a:gd name="T12" fmla="*/ 578 w 1559"/>
              <a:gd name="T13" fmla="*/ 1084 h 2048"/>
              <a:gd name="T14" fmla="*/ 0 w 1559"/>
              <a:gd name="T15" fmla="*/ 1646 h 2048"/>
              <a:gd name="T16" fmla="*/ 46 w 1559"/>
              <a:gd name="T17" fmla="*/ 2048 h 2048"/>
              <a:gd name="T18" fmla="*/ 1107 w 1559"/>
              <a:gd name="T19" fmla="*/ 2048 h 2048"/>
              <a:gd name="T20" fmla="*/ 1559 w 1559"/>
              <a:gd name="T21" fmla="*/ 2002 h 2048"/>
              <a:gd name="T22" fmla="*/ 1253 w 1559"/>
              <a:gd name="T23" fmla="*/ 1330 h 2048"/>
              <a:gd name="T24" fmla="*/ 651 w 1559"/>
              <a:gd name="T25" fmla="*/ 134 h 2048"/>
              <a:gd name="T26" fmla="*/ 818 w 1559"/>
              <a:gd name="T27" fmla="*/ 92 h 2048"/>
              <a:gd name="T28" fmla="*/ 1160 w 1559"/>
              <a:gd name="T29" fmla="*/ 487 h 2048"/>
              <a:gd name="T30" fmla="*/ 702 w 1559"/>
              <a:gd name="T31" fmla="*/ 427 h 2048"/>
              <a:gd name="T32" fmla="*/ 622 w 1559"/>
              <a:gd name="T33" fmla="*/ 373 h 2048"/>
              <a:gd name="T34" fmla="*/ 515 w 1559"/>
              <a:gd name="T35" fmla="*/ 380 h 2048"/>
              <a:gd name="T36" fmla="*/ 599 w 1559"/>
              <a:gd name="T37" fmla="*/ 143 h 2048"/>
              <a:gd name="T38" fmla="*/ 447 w 1559"/>
              <a:gd name="T39" fmla="*/ 660 h 2048"/>
              <a:gd name="T40" fmla="*/ 595 w 1559"/>
              <a:gd name="T41" fmla="*/ 484 h 2048"/>
              <a:gd name="T42" fmla="*/ 1016 w 1559"/>
              <a:gd name="T43" fmla="*/ 519 h 2048"/>
              <a:gd name="T44" fmla="*/ 1116 w 1559"/>
              <a:gd name="T45" fmla="*/ 585 h 2048"/>
              <a:gd name="T46" fmla="*/ 558 w 1559"/>
              <a:gd name="T47" fmla="*/ 941 h 2048"/>
              <a:gd name="T48" fmla="*/ 779 w 1559"/>
              <a:gd name="T49" fmla="*/ 1149 h 2048"/>
              <a:gd name="T50" fmla="*/ 1028 w 1559"/>
              <a:gd name="T51" fmla="*/ 1347 h 2048"/>
              <a:gd name="T52" fmla="*/ 779 w 1559"/>
              <a:gd name="T53" fmla="*/ 1695 h 2048"/>
              <a:gd name="T54" fmla="*/ 530 w 1559"/>
              <a:gd name="T55" fmla="*/ 1347 h 2048"/>
              <a:gd name="T56" fmla="*/ 1466 w 1559"/>
              <a:gd name="T57" fmla="*/ 1956 h 2048"/>
              <a:gd name="T58" fmla="*/ 451 w 1559"/>
              <a:gd name="T59" fmla="*/ 1956 h 2048"/>
              <a:gd name="T60" fmla="*/ 92 w 1559"/>
              <a:gd name="T61" fmla="*/ 1646 h 2048"/>
              <a:gd name="T62" fmla="*/ 451 w 1559"/>
              <a:gd name="T63" fmla="*/ 1393 h 2048"/>
              <a:gd name="T64" fmla="*/ 779 w 1559"/>
              <a:gd name="T65" fmla="*/ 1787 h 2048"/>
              <a:gd name="T66" fmla="*/ 861 w 1559"/>
              <a:gd name="T67" fmla="*/ 1744 h 2048"/>
              <a:gd name="T68" fmla="*/ 1242 w 1559"/>
              <a:gd name="T69" fmla="*/ 1422 h 2048"/>
              <a:gd name="T70" fmla="*/ 1466 w 1559"/>
              <a:gd name="T71" fmla="*/ 1956 h 20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559" h="2048">
                <a:moveTo>
                  <a:pt x="1253" y="1330"/>
                </a:moveTo>
                <a:cubicBezTo>
                  <a:pt x="1251" y="1330"/>
                  <a:pt x="1015" y="1337"/>
                  <a:pt x="980" y="1084"/>
                </a:cubicBezTo>
                <a:cubicBezTo>
                  <a:pt x="1019" y="1057"/>
                  <a:pt x="1055" y="1022"/>
                  <a:pt x="1087" y="979"/>
                </a:cubicBezTo>
                <a:cubicBezTo>
                  <a:pt x="1148" y="895"/>
                  <a:pt x="1188" y="791"/>
                  <a:pt x="1202" y="678"/>
                </a:cubicBezTo>
                <a:cubicBezTo>
                  <a:pt x="1207" y="674"/>
                  <a:pt x="1211" y="668"/>
                  <a:pt x="1214" y="662"/>
                </a:cubicBezTo>
                <a:cubicBezTo>
                  <a:pt x="1239" y="601"/>
                  <a:pt x="1252" y="536"/>
                  <a:pt x="1252" y="469"/>
                </a:cubicBezTo>
                <a:cubicBezTo>
                  <a:pt x="1252" y="210"/>
                  <a:pt x="1057" y="0"/>
                  <a:pt x="818" y="0"/>
                </a:cubicBezTo>
                <a:cubicBezTo>
                  <a:pt x="755" y="0"/>
                  <a:pt x="694" y="14"/>
                  <a:pt x="637" y="43"/>
                </a:cubicBezTo>
                <a:cubicBezTo>
                  <a:pt x="615" y="45"/>
                  <a:pt x="594" y="48"/>
                  <a:pt x="573" y="54"/>
                </a:cubicBezTo>
                <a:cubicBezTo>
                  <a:pt x="475" y="83"/>
                  <a:pt x="395" y="156"/>
                  <a:pt x="348" y="260"/>
                </a:cubicBezTo>
                <a:cubicBezTo>
                  <a:pt x="302" y="361"/>
                  <a:pt x="293" y="480"/>
                  <a:pt x="322" y="595"/>
                </a:cubicBezTo>
                <a:cubicBezTo>
                  <a:pt x="328" y="619"/>
                  <a:pt x="336" y="643"/>
                  <a:pt x="346" y="666"/>
                </a:cubicBezTo>
                <a:cubicBezTo>
                  <a:pt x="348" y="672"/>
                  <a:pt x="352" y="677"/>
                  <a:pt x="356" y="681"/>
                </a:cubicBezTo>
                <a:cubicBezTo>
                  <a:pt x="379" y="858"/>
                  <a:pt x="463" y="1004"/>
                  <a:pt x="578" y="1084"/>
                </a:cubicBezTo>
                <a:cubicBezTo>
                  <a:pt x="542" y="1337"/>
                  <a:pt x="307" y="1330"/>
                  <a:pt x="305" y="1330"/>
                </a:cubicBezTo>
                <a:cubicBezTo>
                  <a:pt x="136" y="1336"/>
                  <a:pt x="0" y="1475"/>
                  <a:pt x="0" y="1646"/>
                </a:cubicBezTo>
                <a:cubicBezTo>
                  <a:pt x="0" y="2002"/>
                  <a:pt x="0" y="2002"/>
                  <a:pt x="0" y="2002"/>
                </a:cubicBezTo>
                <a:cubicBezTo>
                  <a:pt x="0" y="2027"/>
                  <a:pt x="20" y="2048"/>
                  <a:pt x="46" y="2048"/>
                </a:cubicBezTo>
                <a:cubicBezTo>
                  <a:pt x="451" y="2048"/>
                  <a:pt x="451" y="2048"/>
                  <a:pt x="451" y="2048"/>
                </a:cubicBezTo>
                <a:cubicBezTo>
                  <a:pt x="1107" y="2048"/>
                  <a:pt x="1107" y="2048"/>
                  <a:pt x="1107" y="2048"/>
                </a:cubicBezTo>
                <a:cubicBezTo>
                  <a:pt x="1512" y="2048"/>
                  <a:pt x="1512" y="2048"/>
                  <a:pt x="1512" y="2048"/>
                </a:cubicBezTo>
                <a:cubicBezTo>
                  <a:pt x="1538" y="2048"/>
                  <a:pt x="1559" y="2027"/>
                  <a:pt x="1559" y="2002"/>
                </a:cubicBezTo>
                <a:cubicBezTo>
                  <a:pt x="1559" y="1646"/>
                  <a:pt x="1559" y="1646"/>
                  <a:pt x="1559" y="1646"/>
                </a:cubicBezTo>
                <a:cubicBezTo>
                  <a:pt x="1558" y="1475"/>
                  <a:pt x="1422" y="1336"/>
                  <a:pt x="1253" y="1330"/>
                </a:cubicBezTo>
                <a:close/>
                <a:moveTo>
                  <a:pt x="599" y="143"/>
                </a:moveTo>
                <a:cubicBezTo>
                  <a:pt x="615" y="138"/>
                  <a:pt x="633" y="135"/>
                  <a:pt x="651" y="134"/>
                </a:cubicBezTo>
                <a:cubicBezTo>
                  <a:pt x="658" y="134"/>
                  <a:pt x="665" y="132"/>
                  <a:pt x="671" y="129"/>
                </a:cubicBezTo>
                <a:cubicBezTo>
                  <a:pt x="717" y="105"/>
                  <a:pt x="767" y="92"/>
                  <a:pt x="818" y="92"/>
                </a:cubicBezTo>
                <a:cubicBezTo>
                  <a:pt x="1006" y="92"/>
                  <a:pt x="1160" y="261"/>
                  <a:pt x="1160" y="469"/>
                </a:cubicBezTo>
                <a:cubicBezTo>
                  <a:pt x="1160" y="475"/>
                  <a:pt x="1160" y="481"/>
                  <a:pt x="1160" y="487"/>
                </a:cubicBezTo>
                <a:cubicBezTo>
                  <a:pt x="1123" y="450"/>
                  <a:pt x="1072" y="427"/>
                  <a:pt x="1016" y="427"/>
                </a:cubicBezTo>
                <a:cubicBezTo>
                  <a:pt x="702" y="427"/>
                  <a:pt x="702" y="427"/>
                  <a:pt x="702" y="427"/>
                </a:cubicBezTo>
                <a:cubicBezTo>
                  <a:pt x="683" y="427"/>
                  <a:pt x="665" y="421"/>
                  <a:pt x="650" y="410"/>
                </a:cubicBezTo>
                <a:cubicBezTo>
                  <a:pt x="638" y="400"/>
                  <a:pt x="628" y="388"/>
                  <a:pt x="622" y="373"/>
                </a:cubicBezTo>
                <a:cubicBezTo>
                  <a:pt x="613" y="350"/>
                  <a:pt x="590" y="336"/>
                  <a:pt x="566" y="338"/>
                </a:cubicBezTo>
                <a:cubicBezTo>
                  <a:pt x="542" y="339"/>
                  <a:pt x="521" y="356"/>
                  <a:pt x="515" y="380"/>
                </a:cubicBezTo>
                <a:cubicBezTo>
                  <a:pt x="497" y="450"/>
                  <a:pt x="460" y="515"/>
                  <a:pt x="410" y="567"/>
                </a:cubicBezTo>
                <a:cubicBezTo>
                  <a:pt x="364" y="376"/>
                  <a:pt x="448" y="187"/>
                  <a:pt x="599" y="143"/>
                </a:cubicBezTo>
                <a:close/>
                <a:moveTo>
                  <a:pt x="558" y="941"/>
                </a:moveTo>
                <a:cubicBezTo>
                  <a:pt x="498" y="867"/>
                  <a:pt x="459" y="768"/>
                  <a:pt x="447" y="660"/>
                </a:cubicBezTo>
                <a:cubicBezTo>
                  <a:pt x="505" y="608"/>
                  <a:pt x="551" y="543"/>
                  <a:pt x="581" y="472"/>
                </a:cubicBezTo>
                <a:cubicBezTo>
                  <a:pt x="585" y="476"/>
                  <a:pt x="590" y="480"/>
                  <a:pt x="595" y="484"/>
                </a:cubicBezTo>
                <a:cubicBezTo>
                  <a:pt x="626" y="507"/>
                  <a:pt x="663" y="519"/>
                  <a:pt x="702" y="519"/>
                </a:cubicBezTo>
                <a:cubicBezTo>
                  <a:pt x="1016" y="519"/>
                  <a:pt x="1016" y="519"/>
                  <a:pt x="1016" y="519"/>
                </a:cubicBezTo>
                <a:cubicBezTo>
                  <a:pt x="1060" y="519"/>
                  <a:pt x="1099" y="546"/>
                  <a:pt x="1116" y="584"/>
                </a:cubicBezTo>
                <a:cubicBezTo>
                  <a:pt x="1116" y="584"/>
                  <a:pt x="1116" y="585"/>
                  <a:pt x="1116" y="585"/>
                </a:cubicBezTo>
                <a:cubicBezTo>
                  <a:pt x="1116" y="845"/>
                  <a:pt x="965" y="1057"/>
                  <a:pt x="779" y="1057"/>
                </a:cubicBezTo>
                <a:cubicBezTo>
                  <a:pt x="698" y="1057"/>
                  <a:pt x="620" y="1016"/>
                  <a:pt x="558" y="941"/>
                </a:cubicBezTo>
                <a:close/>
                <a:moveTo>
                  <a:pt x="664" y="1129"/>
                </a:moveTo>
                <a:cubicBezTo>
                  <a:pt x="701" y="1142"/>
                  <a:pt x="739" y="1149"/>
                  <a:pt x="779" y="1149"/>
                </a:cubicBezTo>
                <a:cubicBezTo>
                  <a:pt x="818" y="1149"/>
                  <a:pt x="857" y="1142"/>
                  <a:pt x="894" y="1129"/>
                </a:cubicBezTo>
                <a:cubicBezTo>
                  <a:pt x="911" y="1217"/>
                  <a:pt x="959" y="1294"/>
                  <a:pt x="1028" y="1347"/>
                </a:cubicBezTo>
                <a:cubicBezTo>
                  <a:pt x="786" y="1691"/>
                  <a:pt x="786" y="1691"/>
                  <a:pt x="786" y="1691"/>
                </a:cubicBezTo>
                <a:cubicBezTo>
                  <a:pt x="784" y="1694"/>
                  <a:pt x="782" y="1695"/>
                  <a:pt x="779" y="1695"/>
                </a:cubicBezTo>
                <a:cubicBezTo>
                  <a:pt x="776" y="1695"/>
                  <a:pt x="774" y="1694"/>
                  <a:pt x="773" y="1691"/>
                </a:cubicBezTo>
                <a:cubicBezTo>
                  <a:pt x="530" y="1347"/>
                  <a:pt x="530" y="1347"/>
                  <a:pt x="530" y="1347"/>
                </a:cubicBezTo>
                <a:cubicBezTo>
                  <a:pt x="599" y="1294"/>
                  <a:pt x="648" y="1217"/>
                  <a:pt x="664" y="1129"/>
                </a:cubicBezTo>
                <a:close/>
                <a:moveTo>
                  <a:pt x="1466" y="1956"/>
                </a:moveTo>
                <a:cubicBezTo>
                  <a:pt x="1107" y="1956"/>
                  <a:pt x="1107" y="1956"/>
                  <a:pt x="1107" y="1956"/>
                </a:cubicBezTo>
                <a:cubicBezTo>
                  <a:pt x="451" y="1956"/>
                  <a:pt x="451" y="1956"/>
                  <a:pt x="451" y="1956"/>
                </a:cubicBezTo>
                <a:cubicBezTo>
                  <a:pt x="92" y="1956"/>
                  <a:pt x="92" y="1956"/>
                  <a:pt x="92" y="1956"/>
                </a:cubicBezTo>
                <a:cubicBezTo>
                  <a:pt x="92" y="1646"/>
                  <a:pt x="92" y="1646"/>
                  <a:pt x="92" y="1646"/>
                </a:cubicBezTo>
                <a:cubicBezTo>
                  <a:pt x="92" y="1522"/>
                  <a:pt x="192" y="1422"/>
                  <a:pt x="316" y="1422"/>
                </a:cubicBezTo>
                <a:cubicBezTo>
                  <a:pt x="318" y="1422"/>
                  <a:pt x="392" y="1420"/>
                  <a:pt x="451" y="1393"/>
                </a:cubicBezTo>
                <a:cubicBezTo>
                  <a:pt x="697" y="1744"/>
                  <a:pt x="697" y="1744"/>
                  <a:pt x="697" y="1744"/>
                </a:cubicBezTo>
                <a:cubicBezTo>
                  <a:pt x="716" y="1771"/>
                  <a:pt x="746" y="1787"/>
                  <a:pt x="779" y="1787"/>
                </a:cubicBezTo>
                <a:cubicBezTo>
                  <a:pt x="779" y="1787"/>
                  <a:pt x="779" y="1787"/>
                  <a:pt x="779" y="1787"/>
                </a:cubicBezTo>
                <a:cubicBezTo>
                  <a:pt x="812" y="1787"/>
                  <a:pt x="842" y="1771"/>
                  <a:pt x="861" y="1744"/>
                </a:cubicBezTo>
                <a:cubicBezTo>
                  <a:pt x="1108" y="1393"/>
                  <a:pt x="1108" y="1393"/>
                  <a:pt x="1108" y="1393"/>
                </a:cubicBezTo>
                <a:cubicBezTo>
                  <a:pt x="1174" y="1422"/>
                  <a:pt x="1240" y="1422"/>
                  <a:pt x="1242" y="1422"/>
                </a:cubicBezTo>
                <a:cubicBezTo>
                  <a:pt x="1366" y="1422"/>
                  <a:pt x="1466" y="1522"/>
                  <a:pt x="1466" y="1646"/>
                </a:cubicBezTo>
                <a:cubicBezTo>
                  <a:pt x="1466" y="1956"/>
                  <a:pt x="1466" y="1956"/>
                  <a:pt x="1466" y="195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es-ES" dirty="0"/>
          </a:p>
        </p:txBody>
      </p:sp>
      <p:sp>
        <p:nvSpPr>
          <p:cNvPr id="109" name="Cuadro de texto 108"/>
          <p:cNvSpPr txBox="1"/>
          <p:nvPr/>
        </p:nvSpPr>
        <p:spPr>
          <a:xfrm>
            <a:off x="6581929" y="1100092"/>
            <a:ext cx="884637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rtl="0"/>
            <a:r>
              <a:rPr lang="es-ES" sz="3200" dirty="0">
                <a:solidFill>
                  <a:schemeClr val="bg1"/>
                </a:solidFill>
                <a:latin typeface="+mj-lt"/>
              </a:rPr>
              <a:t>60 %</a:t>
            </a:r>
          </a:p>
        </p:txBody>
      </p:sp>
      <p:sp>
        <p:nvSpPr>
          <p:cNvPr id="95" name="Cuadro de texto 94"/>
          <p:cNvSpPr txBox="1"/>
          <p:nvPr/>
        </p:nvSpPr>
        <p:spPr>
          <a:xfrm>
            <a:off x="8670873" y="5347985"/>
            <a:ext cx="304322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rtl="0"/>
            <a:r>
              <a:rPr lang="es-E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" panose="02000000000000000000" pitchFamily="2" charset="0"/>
              </a:rPr>
              <a:t>Período 2020-2023.</a:t>
            </a:r>
          </a:p>
        </p:txBody>
      </p:sp>
      <p:grpSp>
        <p:nvGrpSpPr>
          <p:cNvPr id="87" name="Grupo 86" descr="Icono de un gráfico. "/>
          <p:cNvGrpSpPr/>
          <p:nvPr/>
        </p:nvGrpSpPr>
        <p:grpSpPr>
          <a:xfrm>
            <a:off x="8574429" y="1249829"/>
            <a:ext cx="392258" cy="186494"/>
            <a:chOff x="4254500" y="2100263"/>
            <a:chExt cx="1906588" cy="906463"/>
          </a:xfrm>
        </p:grpSpPr>
        <p:sp>
          <p:nvSpPr>
            <p:cNvPr id="88" name="Forma libre 5"/>
            <p:cNvSpPr>
              <a:spLocks noEditPoints="1"/>
            </p:cNvSpPr>
            <p:nvPr/>
          </p:nvSpPr>
          <p:spPr bwMode="auto">
            <a:xfrm>
              <a:off x="4254500" y="2100263"/>
              <a:ext cx="1906588" cy="906463"/>
            </a:xfrm>
            <a:custGeom>
              <a:avLst/>
              <a:gdLst>
                <a:gd name="T0" fmla="*/ 1831 w 2048"/>
                <a:gd name="T1" fmla="*/ 0 h 970"/>
                <a:gd name="T2" fmla="*/ 1613 w 2048"/>
                <a:gd name="T3" fmla="*/ 217 h 970"/>
                <a:gd name="T4" fmla="*/ 1648 w 2048"/>
                <a:gd name="T5" fmla="*/ 336 h 970"/>
                <a:gd name="T6" fmla="*/ 1413 w 2048"/>
                <a:gd name="T7" fmla="*/ 571 h 970"/>
                <a:gd name="T8" fmla="*/ 1295 w 2048"/>
                <a:gd name="T9" fmla="*/ 535 h 970"/>
                <a:gd name="T10" fmla="*/ 1173 w 2048"/>
                <a:gd name="T11" fmla="*/ 573 h 970"/>
                <a:gd name="T12" fmla="*/ 935 w 2048"/>
                <a:gd name="T13" fmla="*/ 336 h 970"/>
                <a:gd name="T14" fmla="*/ 971 w 2048"/>
                <a:gd name="T15" fmla="*/ 217 h 970"/>
                <a:gd name="T16" fmla="*/ 753 w 2048"/>
                <a:gd name="T17" fmla="*/ 0 h 970"/>
                <a:gd name="T18" fmla="*/ 536 w 2048"/>
                <a:gd name="T19" fmla="*/ 217 h 970"/>
                <a:gd name="T20" fmla="*/ 571 w 2048"/>
                <a:gd name="T21" fmla="*/ 336 h 970"/>
                <a:gd name="T22" fmla="*/ 336 w 2048"/>
                <a:gd name="T23" fmla="*/ 571 h 970"/>
                <a:gd name="T24" fmla="*/ 217 w 2048"/>
                <a:gd name="T25" fmla="*/ 535 h 970"/>
                <a:gd name="T26" fmla="*/ 0 w 2048"/>
                <a:gd name="T27" fmla="*/ 753 h 970"/>
                <a:gd name="T28" fmla="*/ 217 w 2048"/>
                <a:gd name="T29" fmla="*/ 970 h 970"/>
                <a:gd name="T30" fmla="*/ 435 w 2048"/>
                <a:gd name="T31" fmla="*/ 753 h 970"/>
                <a:gd name="T32" fmla="*/ 400 w 2048"/>
                <a:gd name="T33" fmla="*/ 634 h 970"/>
                <a:gd name="T34" fmla="*/ 635 w 2048"/>
                <a:gd name="T35" fmla="*/ 399 h 970"/>
                <a:gd name="T36" fmla="*/ 753 w 2048"/>
                <a:gd name="T37" fmla="*/ 435 h 970"/>
                <a:gd name="T38" fmla="*/ 872 w 2048"/>
                <a:gd name="T39" fmla="*/ 399 h 970"/>
                <a:gd name="T40" fmla="*/ 1110 w 2048"/>
                <a:gd name="T41" fmla="*/ 638 h 970"/>
                <a:gd name="T42" fmla="*/ 1077 w 2048"/>
                <a:gd name="T43" fmla="*/ 753 h 970"/>
                <a:gd name="T44" fmla="*/ 1295 w 2048"/>
                <a:gd name="T45" fmla="*/ 970 h 970"/>
                <a:gd name="T46" fmla="*/ 1512 w 2048"/>
                <a:gd name="T47" fmla="*/ 753 h 970"/>
                <a:gd name="T48" fmla="*/ 1477 w 2048"/>
                <a:gd name="T49" fmla="*/ 634 h 970"/>
                <a:gd name="T50" fmla="*/ 1712 w 2048"/>
                <a:gd name="T51" fmla="*/ 399 h 970"/>
                <a:gd name="T52" fmla="*/ 1831 w 2048"/>
                <a:gd name="T53" fmla="*/ 435 h 970"/>
                <a:gd name="T54" fmla="*/ 2048 w 2048"/>
                <a:gd name="T55" fmla="*/ 217 h 970"/>
                <a:gd name="T56" fmla="*/ 1831 w 2048"/>
                <a:gd name="T57" fmla="*/ 0 h 970"/>
                <a:gd name="T58" fmla="*/ 217 w 2048"/>
                <a:gd name="T59" fmla="*/ 880 h 970"/>
                <a:gd name="T60" fmla="*/ 90 w 2048"/>
                <a:gd name="T61" fmla="*/ 753 h 970"/>
                <a:gd name="T62" fmla="*/ 217 w 2048"/>
                <a:gd name="T63" fmla="*/ 625 h 970"/>
                <a:gd name="T64" fmla="*/ 345 w 2048"/>
                <a:gd name="T65" fmla="*/ 753 h 970"/>
                <a:gd name="T66" fmla="*/ 217 w 2048"/>
                <a:gd name="T67" fmla="*/ 880 h 970"/>
                <a:gd name="T68" fmla="*/ 753 w 2048"/>
                <a:gd name="T69" fmla="*/ 345 h 970"/>
                <a:gd name="T70" fmla="*/ 626 w 2048"/>
                <a:gd name="T71" fmla="*/ 217 h 970"/>
                <a:gd name="T72" fmla="*/ 753 w 2048"/>
                <a:gd name="T73" fmla="*/ 90 h 970"/>
                <a:gd name="T74" fmla="*/ 881 w 2048"/>
                <a:gd name="T75" fmla="*/ 217 h 970"/>
                <a:gd name="T76" fmla="*/ 753 w 2048"/>
                <a:gd name="T77" fmla="*/ 345 h 970"/>
                <a:gd name="T78" fmla="*/ 1295 w 2048"/>
                <a:gd name="T79" fmla="*/ 880 h 970"/>
                <a:gd name="T80" fmla="*/ 1167 w 2048"/>
                <a:gd name="T81" fmla="*/ 753 h 970"/>
                <a:gd name="T82" fmla="*/ 1295 w 2048"/>
                <a:gd name="T83" fmla="*/ 625 h 970"/>
                <a:gd name="T84" fmla="*/ 1422 w 2048"/>
                <a:gd name="T85" fmla="*/ 753 h 970"/>
                <a:gd name="T86" fmla="*/ 1295 w 2048"/>
                <a:gd name="T87" fmla="*/ 880 h 970"/>
                <a:gd name="T88" fmla="*/ 1831 w 2048"/>
                <a:gd name="T89" fmla="*/ 345 h 970"/>
                <a:gd name="T90" fmla="*/ 1703 w 2048"/>
                <a:gd name="T91" fmla="*/ 217 h 970"/>
                <a:gd name="T92" fmla="*/ 1831 w 2048"/>
                <a:gd name="T93" fmla="*/ 90 h 970"/>
                <a:gd name="T94" fmla="*/ 1958 w 2048"/>
                <a:gd name="T95" fmla="*/ 217 h 970"/>
                <a:gd name="T96" fmla="*/ 1831 w 2048"/>
                <a:gd name="T97" fmla="*/ 345 h 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048" h="970">
                  <a:moveTo>
                    <a:pt x="1831" y="0"/>
                  </a:moveTo>
                  <a:cubicBezTo>
                    <a:pt x="1711" y="0"/>
                    <a:pt x="1613" y="97"/>
                    <a:pt x="1613" y="217"/>
                  </a:cubicBezTo>
                  <a:cubicBezTo>
                    <a:pt x="1613" y="261"/>
                    <a:pt x="1626" y="302"/>
                    <a:pt x="1648" y="336"/>
                  </a:cubicBezTo>
                  <a:cubicBezTo>
                    <a:pt x="1413" y="571"/>
                    <a:pt x="1413" y="571"/>
                    <a:pt x="1413" y="571"/>
                  </a:cubicBezTo>
                  <a:cubicBezTo>
                    <a:pt x="1379" y="548"/>
                    <a:pt x="1339" y="535"/>
                    <a:pt x="1295" y="535"/>
                  </a:cubicBezTo>
                  <a:cubicBezTo>
                    <a:pt x="1250" y="535"/>
                    <a:pt x="1207" y="549"/>
                    <a:pt x="1173" y="573"/>
                  </a:cubicBezTo>
                  <a:cubicBezTo>
                    <a:pt x="935" y="336"/>
                    <a:pt x="935" y="336"/>
                    <a:pt x="935" y="336"/>
                  </a:cubicBezTo>
                  <a:cubicBezTo>
                    <a:pt x="958" y="302"/>
                    <a:pt x="971" y="261"/>
                    <a:pt x="971" y="217"/>
                  </a:cubicBezTo>
                  <a:cubicBezTo>
                    <a:pt x="971" y="97"/>
                    <a:pt x="873" y="0"/>
                    <a:pt x="753" y="0"/>
                  </a:cubicBezTo>
                  <a:cubicBezTo>
                    <a:pt x="633" y="0"/>
                    <a:pt x="536" y="97"/>
                    <a:pt x="536" y="217"/>
                  </a:cubicBezTo>
                  <a:cubicBezTo>
                    <a:pt x="536" y="261"/>
                    <a:pt x="549" y="302"/>
                    <a:pt x="571" y="336"/>
                  </a:cubicBezTo>
                  <a:cubicBezTo>
                    <a:pt x="336" y="571"/>
                    <a:pt x="336" y="571"/>
                    <a:pt x="336" y="571"/>
                  </a:cubicBezTo>
                  <a:cubicBezTo>
                    <a:pt x="302" y="548"/>
                    <a:pt x="261" y="535"/>
                    <a:pt x="217" y="535"/>
                  </a:cubicBezTo>
                  <a:cubicBezTo>
                    <a:pt x="98" y="535"/>
                    <a:pt x="0" y="633"/>
                    <a:pt x="0" y="753"/>
                  </a:cubicBezTo>
                  <a:cubicBezTo>
                    <a:pt x="0" y="873"/>
                    <a:pt x="98" y="970"/>
                    <a:pt x="217" y="970"/>
                  </a:cubicBezTo>
                  <a:cubicBezTo>
                    <a:pt x="337" y="970"/>
                    <a:pt x="435" y="873"/>
                    <a:pt x="435" y="753"/>
                  </a:cubicBezTo>
                  <a:cubicBezTo>
                    <a:pt x="435" y="709"/>
                    <a:pt x="422" y="668"/>
                    <a:pt x="400" y="634"/>
                  </a:cubicBezTo>
                  <a:cubicBezTo>
                    <a:pt x="635" y="399"/>
                    <a:pt x="635" y="399"/>
                    <a:pt x="635" y="399"/>
                  </a:cubicBezTo>
                  <a:cubicBezTo>
                    <a:pt x="669" y="422"/>
                    <a:pt x="709" y="435"/>
                    <a:pt x="753" y="435"/>
                  </a:cubicBezTo>
                  <a:cubicBezTo>
                    <a:pt x="797" y="435"/>
                    <a:pt x="838" y="422"/>
                    <a:pt x="872" y="399"/>
                  </a:cubicBezTo>
                  <a:cubicBezTo>
                    <a:pt x="1110" y="638"/>
                    <a:pt x="1110" y="638"/>
                    <a:pt x="1110" y="638"/>
                  </a:cubicBezTo>
                  <a:cubicBezTo>
                    <a:pt x="1090" y="671"/>
                    <a:pt x="1077" y="711"/>
                    <a:pt x="1077" y="753"/>
                  </a:cubicBezTo>
                  <a:cubicBezTo>
                    <a:pt x="1077" y="873"/>
                    <a:pt x="1175" y="970"/>
                    <a:pt x="1295" y="970"/>
                  </a:cubicBezTo>
                  <a:cubicBezTo>
                    <a:pt x="1415" y="970"/>
                    <a:pt x="1512" y="873"/>
                    <a:pt x="1512" y="753"/>
                  </a:cubicBezTo>
                  <a:cubicBezTo>
                    <a:pt x="1512" y="709"/>
                    <a:pt x="1499" y="668"/>
                    <a:pt x="1477" y="634"/>
                  </a:cubicBezTo>
                  <a:cubicBezTo>
                    <a:pt x="1712" y="399"/>
                    <a:pt x="1712" y="399"/>
                    <a:pt x="1712" y="399"/>
                  </a:cubicBezTo>
                  <a:cubicBezTo>
                    <a:pt x="1746" y="422"/>
                    <a:pt x="1787" y="435"/>
                    <a:pt x="1831" y="435"/>
                  </a:cubicBezTo>
                  <a:cubicBezTo>
                    <a:pt x="1950" y="435"/>
                    <a:pt x="2048" y="337"/>
                    <a:pt x="2048" y="217"/>
                  </a:cubicBezTo>
                  <a:cubicBezTo>
                    <a:pt x="2048" y="97"/>
                    <a:pt x="1950" y="0"/>
                    <a:pt x="1831" y="0"/>
                  </a:cubicBezTo>
                  <a:close/>
                  <a:moveTo>
                    <a:pt x="217" y="880"/>
                  </a:moveTo>
                  <a:cubicBezTo>
                    <a:pt x="147" y="880"/>
                    <a:pt x="90" y="823"/>
                    <a:pt x="90" y="753"/>
                  </a:cubicBezTo>
                  <a:cubicBezTo>
                    <a:pt x="90" y="682"/>
                    <a:pt x="147" y="625"/>
                    <a:pt x="217" y="625"/>
                  </a:cubicBezTo>
                  <a:cubicBezTo>
                    <a:pt x="288" y="625"/>
                    <a:pt x="345" y="682"/>
                    <a:pt x="345" y="753"/>
                  </a:cubicBezTo>
                  <a:cubicBezTo>
                    <a:pt x="345" y="823"/>
                    <a:pt x="288" y="880"/>
                    <a:pt x="217" y="880"/>
                  </a:cubicBezTo>
                  <a:close/>
                  <a:moveTo>
                    <a:pt x="753" y="345"/>
                  </a:moveTo>
                  <a:cubicBezTo>
                    <a:pt x="683" y="345"/>
                    <a:pt x="626" y="288"/>
                    <a:pt x="626" y="217"/>
                  </a:cubicBezTo>
                  <a:cubicBezTo>
                    <a:pt x="626" y="147"/>
                    <a:pt x="683" y="90"/>
                    <a:pt x="753" y="90"/>
                  </a:cubicBezTo>
                  <a:cubicBezTo>
                    <a:pt x="823" y="90"/>
                    <a:pt x="881" y="147"/>
                    <a:pt x="881" y="217"/>
                  </a:cubicBezTo>
                  <a:cubicBezTo>
                    <a:pt x="881" y="288"/>
                    <a:pt x="823" y="345"/>
                    <a:pt x="753" y="345"/>
                  </a:cubicBezTo>
                  <a:close/>
                  <a:moveTo>
                    <a:pt x="1295" y="880"/>
                  </a:moveTo>
                  <a:cubicBezTo>
                    <a:pt x="1225" y="880"/>
                    <a:pt x="1167" y="823"/>
                    <a:pt x="1167" y="753"/>
                  </a:cubicBezTo>
                  <a:cubicBezTo>
                    <a:pt x="1167" y="682"/>
                    <a:pt x="1225" y="625"/>
                    <a:pt x="1295" y="625"/>
                  </a:cubicBezTo>
                  <a:cubicBezTo>
                    <a:pt x="1365" y="625"/>
                    <a:pt x="1422" y="682"/>
                    <a:pt x="1422" y="753"/>
                  </a:cubicBezTo>
                  <a:cubicBezTo>
                    <a:pt x="1422" y="823"/>
                    <a:pt x="1365" y="880"/>
                    <a:pt x="1295" y="880"/>
                  </a:cubicBezTo>
                  <a:close/>
                  <a:moveTo>
                    <a:pt x="1831" y="345"/>
                  </a:moveTo>
                  <a:cubicBezTo>
                    <a:pt x="1760" y="345"/>
                    <a:pt x="1703" y="288"/>
                    <a:pt x="1703" y="217"/>
                  </a:cubicBezTo>
                  <a:cubicBezTo>
                    <a:pt x="1703" y="147"/>
                    <a:pt x="1760" y="90"/>
                    <a:pt x="1831" y="90"/>
                  </a:cubicBezTo>
                  <a:cubicBezTo>
                    <a:pt x="1901" y="90"/>
                    <a:pt x="1958" y="147"/>
                    <a:pt x="1958" y="217"/>
                  </a:cubicBezTo>
                  <a:cubicBezTo>
                    <a:pt x="1958" y="288"/>
                    <a:pt x="1901" y="345"/>
                    <a:pt x="1831" y="3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dirty="0"/>
            </a:p>
          </p:txBody>
        </p:sp>
        <p:sp>
          <p:nvSpPr>
            <p:cNvPr id="89" name="Forma libre 6"/>
            <p:cNvSpPr>
              <a:spLocks/>
            </p:cNvSpPr>
            <p:nvPr/>
          </p:nvSpPr>
          <p:spPr bwMode="auto">
            <a:xfrm>
              <a:off x="4752975" y="2598738"/>
              <a:ext cx="176213" cy="174625"/>
            </a:xfrm>
            <a:custGeom>
              <a:avLst/>
              <a:gdLst>
                <a:gd name="T0" fmla="*/ 172 w 190"/>
                <a:gd name="T1" fmla="*/ 18 h 186"/>
                <a:gd name="T2" fmla="*/ 109 w 190"/>
                <a:gd name="T3" fmla="*/ 18 h 186"/>
                <a:gd name="T4" fmla="*/ 17 w 190"/>
                <a:gd name="T5" fmla="*/ 109 h 186"/>
                <a:gd name="T6" fmla="*/ 17 w 190"/>
                <a:gd name="T7" fmla="*/ 173 h 186"/>
                <a:gd name="T8" fmla="*/ 49 w 190"/>
                <a:gd name="T9" fmla="*/ 186 h 186"/>
                <a:gd name="T10" fmla="*/ 81 w 190"/>
                <a:gd name="T11" fmla="*/ 173 h 186"/>
                <a:gd name="T12" fmla="*/ 172 w 190"/>
                <a:gd name="T13" fmla="*/ 81 h 186"/>
                <a:gd name="T14" fmla="*/ 172 w 190"/>
                <a:gd name="T15" fmla="*/ 1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86">
                  <a:moveTo>
                    <a:pt x="172" y="18"/>
                  </a:moveTo>
                  <a:cubicBezTo>
                    <a:pt x="155" y="0"/>
                    <a:pt x="126" y="0"/>
                    <a:pt x="109" y="18"/>
                  </a:cubicBezTo>
                  <a:cubicBezTo>
                    <a:pt x="17" y="109"/>
                    <a:pt x="17" y="109"/>
                    <a:pt x="17" y="109"/>
                  </a:cubicBezTo>
                  <a:cubicBezTo>
                    <a:pt x="0" y="127"/>
                    <a:pt x="0" y="155"/>
                    <a:pt x="17" y="173"/>
                  </a:cubicBezTo>
                  <a:cubicBezTo>
                    <a:pt x="26" y="182"/>
                    <a:pt x="37" y="186"/>
                    <a:pt x="49" y="186"/>
                  </a:cubicBezTo>
                  <a:cubicBezTo>
                    <a:pt x="60" y="186"/>
                    <a:pt x="72" y="182"/>
                    <a:pt x="81" y="173"/>
                  </a:cubicBezTo>
                  <a:cubicBezTo>
                    <a:pt x="172" y="81"/>
                    <a:pt x="172" y="81"/>
                    <a:pt x="172" y="81"/>
                  </a:cubicBezTo>
                  <a:cubicBezTo>
                    <a:pt x="190" y="64"/>
                    <a:pt x="190" y="35"/>
                    <a:pt x="172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dirty="0"/>
            </a:p>
          </p:txBody>
        </p:sp>
        <p:sp>
          <p:nvSpPr>
            <p:cNvPr id="90" name="Forma libre 7"/>
            <p:cNvSpPr>
              <a:spLocks/>
            </p:cNvSpPr>
            <p:nvPr/>
          </p:nvSpPr>
          <p:spPr bwMode="auto">
            <a:xfrm>
              <a:off x="5486400" y="2330451"/>
              <a:ext cx="177800" cy="174625"/>
            </a:xfrm>
            <a:custGeom>
              <a:avLst/>
              <a:gdLst>
                <a:gd name="T0" fmla="*/ 173 w 190"/>
                <a:gd name="T1" fmla="*/ 18 h 186"/>
                <a:gd name="T2" fmla="*/ 109 w 190"/>
                <a:gd name="T3" fmla="*/ 18 h 186"/>
                <a:gd name="T4" fmla="*/ 18 w 190"/>
                <a:gd name="T5" fmla="*/ 109 h 186"/>
                <a:gd name="T6" fmla="*/ 18 w 190"/>
                <a:gd name="T7" fmla="*/ 173 h 186"/>
                <a:gd name="T8" fmla="*/ 50 w 190"/>
                <a:gd name="T9" fmla="*/ 186 h 186"/>
                <a:gd name="T10" fmla="*/ 81 w 190"/>
                <a:gd name="T11" fmla="*/ 173 h 186"/>
                <a:gd name="T12" fmla="*/ 173 w 190"/>
                <a:gd name="T13" fmla="*/ 81 h 186"/>
                <a:gd name="T14" fmla="*/ 173 w 190"/>
                <a:gd name="T15" fmla="*/ 1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86">
                  <a:moveTo>
                    <a:pt x="173" y="18"/>
                  </a:moveTo>
                  <a:cubicBezTo>
                    <a:pt x="155" y="0"/>
                    <a:pt x="127" y="0"/>
                    <a:pt x="109" y="18"/>
                  </a:cubicBezTo>
                  <a:cubicBezTo>
                    <a:pt x="18" y="109"/>
                    <a:pt x="18" y="109"/>
                    <a:pt x="18" y="109"/>
                  </a:cubicBezTo>
                  <a:cubicBezTo>
                    <a:pt x="0" y="127"/>
                    <a:pt x="0" y="155"/>
                    <a:pt x="18" y="173"/>
                  </a:cubicBezTo>
                  <a:cubicBezTo>
                    <a:pt x="27" y="182"/>
                    <a:pt x="38" y="186"/>
                    <a:pt x="50" y="186"/>
                  </a:cubicBezTo>
                  <a:cubicBezTo>
                    <a:pt x="61" y="186"/>
                    <a:pt x="73" y="181"/>
                    <a:pt x="81" y="173"/>
                  </a:cubicBezTo>
                  <a:cubicBezTo>
                    <a:pt x="173" y="81"/>
                    <a:pt x="173" y="81"/>
                    <a:pt x="173" y="81"/>
                  </a:cubicBezTo>
                  <a:cubicBezTo>
                    <a:pt x="190" y="64"/>
                    <a:pt x="190" y="35"/>
                    <a:pt x="173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dirty="0"/>
            </a:p>
          </p:txBody>
        </p:sp>
      </p:grpSp>
      <p:sp>
        <p:nvSpPr>
          <p:cNvPr id="111" name="Cuadro de texto 110"/>
          <p:cNvSpPr txBox="1"/>
          <p:nvPr/>
        </p:nvSpPr>
        <p:spPr>
          <a:xfrm>
            <a:off x="10466189" y="1110054"/>
            <a:ext cx="944930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rtl="0"/>
            <a:r>
              <a:rPr lang="es-ES" sz="3200" dirty="0">
                <a:solidFill>
                  <a:schemeClr val="bg1"/>
                </a:solidFill>
                <a:latin typeface="+mj-lt"/>
              </a:rPr>
              <a:t>73 %</a:t>
            </a:r>
          </a:p>
        </p:txBody>
      </p:sp>
      <p:sp>
        <p:nvSpPr>
          <p:cNvPr id="40" name="Cuadro de texto 39">
            <a:extLst>
              <a:ext uri="{FF2B5EF4-FFF2-40B4-BE49-F238E27FC236}">
                <a16:creationId xmlns:a16="http://schemas.microsoft.com/office/drawing/2014/main" id="{FFAEF1C8-817C-4EBC-A4FB-3ED2DB7FCBF8}"/>
              </a:ext>
            </a:extLst>
          </p:cNvPr>
          <p:cNvSpPr txBox="1"/>
          <p:nvPr/>
        </p:nvSpPr>
        <p:spPr>
          <a:xfrm>
            <a:off x="2714800" y="197448"/>
            <a:ext cx="7232140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rtl="0">
              <a:tabLst>
                <a:tab pos="347663" algn="l"/>
              </a:tabLst>
            </a:pPr>
            <a:r>
              <a:rPr lang="es-ES" sz="3200" b="1" dirty="0">
                <a:solidFill>
                  <a:srgbClr val="30353F"/>
                </a:solidFill>
                <a:latin typeface="+mj-lt"/>
              </a:rPr>
              <a:t>EDA – ANÁLISIS UNIVARIADO</a:t>
            </a:r>
          </a:p>
        </p:txBody>
      </p:sp>
      <p:sp>
        <p:nvSpPr>
          <p:cNvPr id="2" name="Título 1" hidden="1">
            <a:extLst>
              <a:ext uri="{FF2B5EF4-FFF2-40B4-BE49-F238E27FC236}">
                <a16:creationId xmlns:a16="http://schemas.microsoft.com/office/drawing/2014/main" id="{8BD7D413-936A-4A2D-83E0-6714C8DB0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dirty="0"/>
              <a:t>Diapositiva 4</a:t>
            </a:r>
          </a:p>
        </p:txBody>
      </p:sp>
      <p:sp>
        <p:nvSpPr>
          <p:cNvPr id="6" name="Cuadro de texto 39">
            <a:extLst>
              <a:ext uri="{FF2B5EF4-FFF2-40B4-BE49-F238E27FC236}">
                <a16:creationId xmlns:a16="http://schemas.microsoft.com/office/drawing/2014/main" id="{A70B4DB7-2E4E-0FC8-F876-EF1CBEEFE904}"/>
              </a:ext>
            </a:extLst>
          </p:cNvPr>
          <p:cNvSpPr txBox="1"/>
          <p:nvPr/>
        </p:nvSpPr>
        <p:spPr>
          <a:xfrm>
            <a:off x="225074" y="6527346"/>
            <a:ext cx="2072683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>
              <a:defRPr sz="1400">
                <a:solidFill>
                  <a:srgbClr val="30353F"/>
                </a:solidFill>
              </a:defRPr>
            </a:lvl1pPr>
          </a:lstStyle>
          <a:p>
            <a:pPr rtl="0"/>
            <a:r>
              <a:rPr lang="es-ES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Coderhouse</a:t>
            </a:r>
            <a:r>
              <a:rPr lang="es-E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– Data </a:t>
            </a:r>
            <a:r>
              <a:rPr lang="es-ES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Science</a:t>
            </a:r>
            <a:endParaRPr lang="es-E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B6E1D982-2BE0-6E5C-8086-BC4B2CEC18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1542" y="2275454"/>
            <a:ext cx="3400083" cy="2608165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613FD0A0-E1FD-69E4-EB7F-1672D2CED5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993570" y="969860"/>
            <a:ext cx="2864928" cy="746432"/>
          </a:xfrm>
          <a:prstGeom prst="rect">
            <a:avLst/>
          </a:prstGeom>
          <a:gradFill flip="none" rotWithShape="1">
            <a:gsLst>
              <a:gs pos="100000">
                <a:schemeClr val="bg1"/>
              </a:gs>
              <a:gs pos="96000">
                <a:srgbClr val="515A6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sz="1600" dirty="0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1BD9D383-A2A5-6223-A53B-52F70E14FC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661838" y="995561"/>
            <a:ext cx="746432" cy="746432"/>
          </a:xfrm>
          <a:prstGeom prst="ellipse">
            <a:avLst/>
          </a:prstGeom>
          <a:solidFill>
            <a:srgbClr val="30353F"/>
          </a:solidFill>
          <a:ln w="254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18" name="Cuadro de texto 107">
            <a:extLst>
              <a:ext uri="{FF2B5EF4-FFF2-40B4-BE49-F238E27FC236}">
                <a16:creationId xmlns:a16="http://schemas.microsoft.com/office/drawing/2014/main" id="{D7009053-0F06-A815-574D-B4BCA3E9824F}"/>
              </a:ext>
            </a:extLst>
          </p:cNvPr>
          <p:cNvSpPr txBox="1"/>
          <p:nvPr/>
        </p:nvSpPr>
        <p:spPr>
          <a:xfrm>
            <a:off x="5521890" y="1081407"/>
            <a:ext cx="2468423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s-ES" sz="1600" dirty="0">
                <a:solidFill>
                  <a:schemeClr val="bg1"/>
                </a:solidFill>
                <a:latin typeface="Roboto" panose="02000000000000000000" pitchFamily="2" charset="0"/>
              </a:rPr>
              <a:t>Cantidad de </a:t>
            </a:r>
          </a:p>
          <a:p>
            <a:r>
              <a:rPr lang="es-ES" sz="1600" dirty="0">
                <a:solidFill>
                  <a:schemeClr val="bg1"/>
                </a:solidFill>
                <a:latin typeface="Roboto" panose="02000000000000000000" pitchFamily="2" charset="0"/>
              </a:rPr>
              <a:t>trabajadores por país</a:t>
            </a:r>
            <a:endParaRPr lang="es-ES" sz="1400" dirty="0">
              <a:solidFill>
                <a:schemeClr val="bg1"/>
              </a:solidFill>
            </a:endParaRPr>
          </a:p>
        </p:txBody>
      </p:sp>
      <p:grpSp>
        <p:nvGrpSpPr>
          <p:cNvPr id="19" name="Grupo 18" descr="Icono de un gráfico. ">
            <a:extLst>
              <a:ext uri="{FF2B5EF4-FFF2-40B4-BE49-F238E27FC236}">
                <a16:creationId xmlns:a16="http://schemas.microsoft.com/office/drawing/2014/main" id="{36D35FC4-1060-7AD7-97B5-973DDD1210D5}"/>
              </a:ext>
            </a:extLst>
          </p:cNvPr>
          <p:cNvGrpSpPr/>
          <p:nvPr/>
        </p:nvGrpSpPr>
        <p:grpSpPr>
          <a:xfrm>
            <a:off x="4849510" y="1259137"/>
            <a:ext cx="392258" cy="186494"/>
            <a:chOff x="4254500" y="2100263"/>
            <a:chExt cx="1906588" cy="906463"/>
          </a:xfrm>
        </p:grpSpPr>
        <p:sp>
          <p:nvSpPr>
            <p:cNvPr id="20" name="Forma libre 5">
              <a:extLst>
                <a:ext uri="{FF2B5EF4-FFF2-40B4-BE49-F238E27FC236}">
                  <a16:creationId xmlns:a16="http://schemas.microsoft.com/office/drawing/2014/main" id="{3DA122DE-1ED6-CDE8-C864-73907320527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4500" y="2100263"/>
              <a:ext cx="1906588" cy="906463"/>
            </a:xfrm>
            <a:custGeom>
              <a:avLst/>
              <a:gdLst>
                <a:gd name="T0" fmla="*/ 1831 w 2048"/>
                <a:gd name="T1" fmla="*/ 0 h 970"/>
                <a:gd name="T2" fmla="*/ 1613 w 2048"/>
                <a:gd name="T3" fmla="*/ 217 h 970"/>
                <a:gd name="T4" fmla="*/ 1648 w 2048"/>
                <a:gd name="T5" fmla="*/ 336 h 970"/>
                <a:gd name="T6" fmla="*/ 1413 w 2048"/>
                <a:gd name="T7" fmla="*/ 571 h 970"/>
                <a:gd name="T8" fmla="*/ 1295 w 2048"/>
                <a:gd name="T9" fmla="*/ 535 h 970"/>
                <a:gd name="T10" fmla="*/ 1173 w 2048"/>
                <a:gd name="T11" fmla="*/ 573 h 970"/>
                <a:gd name="T12" fmla="*/ 935 w 2048"/>
                <a:gd name="T13" fmla="*/ 336 h 970"/>
                <a:gd name="T14" fmla="*/ 971 w 2048"/>
                <a:gd name="T15" fmla="*/ 217 h 970"/>
                <a:gd name="T16" fmla="*/ 753 w 2048"/>
                <a:gd name="T17" fmla="*/ 0 h 970"/>
                <a:gd name="T18" fmla="*/ 536 w 2048"/>
                <a:gd name="T19" fmla="*/ 217 h 970"/>
                <a:gd name="T20" fmla="*/ 571 w 2048"/>
                <a:gd name="T21" fmla="*/ 336 h 970"/>
                <a:gd name="T22" fmla="*/ 336 w 2048"/>
                <a:gd name="T23" fmla="*/ 571 h 970"/>
                <a:gd name="T24" fmla="*/ 217 w 2048"/>
                <a:gd name="T25" fmla="*/ 535 h 970"/>
                <a:gd name="T26" fmla="*/ 0 w 2048"/>
                <a:gd name="T27" fmla="*/ 753 h 970"/>
                <a:gd name="T28" fmla="*/ 217 w 2048"/>
                <a:gd name="T29" fmla="*/ 970 h 970"/>
                <a:gd name="T30" fmla="*/ 435 w 2048"/>
                <a:gd name="T31" fmla="*/ 753 h 970"/>
                <a:gd name="T32" fmla="*/ 400 w 2048"/>
                <a:gd name="T33" fmla="*/ 634 h 970"/>
                <a:gd name="T34" fmla="*/ 635 w 2048"/>
                <a:gd name="T35" fmla="*/ 399 h 970"/>
                <a:gd name="T36" fmla="*/ 753 w 2048"/>
                <a:gd name="T37" fmla="*/ 435 h 970"/>
                <a:gd name="T38" fmla="*/ 872 w 2048"/>
                <a:gd name="T39" fmla="*/ 399 h 970"/>
                <a:gd name="T40" fmla="*/ 1110 w 2048"/>
                <a:gd name="T41" fmla="*/ 638 h 970"/>
                <a:gd name="T42" fmla="*/ 1077 w 2048"/>
                <a:gd name="T43" fmla="*/ 753 h 970"/>
                <a:gd name="T44" fmla="*/ 1295 w 2048"/>
                <a:gd name="T45" fmla="*/ 970 h 970"/>
                <a:gd name="T46" fmla="*/ 1512 w 2048"/>
                <a:gd name="T47" fmla="*/ 753 h 970"/>
                <a:gd name="T48" fmla="*/ 1477 w 2048"/>
                <a:gd name="T49" fmla="*/ 634 h 970"/>
                <a:gd name="T50" fmla="*/ 1712 w 2048"/>
                <a:gd name="T51" fmla="*/ 399 h 970"/>
                <a:gd name="T52" fmla="*/ 1831 w 2048"/>
                <a:gd name="T53" fmla="*/ 435 h 970"/>
                <a:gd name="T54" fmla="*/ 2048 w 2048"/>
                <a:gd name="T55" fmla="*/ 217 h 970"/>
                <a:gd name="T56" fmla="*/ 1831 w 2048"/>
                <a:gd name="T57" fmla="*/ 0 h 970"/>
                <a:gd name="T58" fmla="*/ 217 w 2048"/>
                <a:gd name="T59" fmla="*/ 880 h 970"/>
                <a:gd name="T60" fmla="*/ 90 w 2048"/>
                <a:gd name="T61" fmla="*/ 753 h 970"/>
                <a:gd name="T62" fmla="*/ 217 w 2048"/>
                <a:gd name="T63" fmla="*/ 625 h 970"/>
                <a:gd name="T64" fmla="*/ 345 w 2048"/>
                <a:gd name="T65" fmla="*/ 753 h 970"/>
                <a:gd name="T66" fmla="*/ 217 w 2048"/>
                <a:gd name="T67" fmla="*/ 880 h 970"/>
                <a:gd name="T68" fmla="*/ 753 w 2048"/>
                <a:gd name="T69" fmla="*/ 345 h 970"/>
                <a:gd name="T70" fmla="*/ 626 w 2048"/>
                <a:gd name="T71" fmla="*/ 217 h 970"/>
                <a:gd name="T72" fmla="*/ 753 w 2048"/>
                <a:gd name="T73" fmla="*/ 90 h 970"/>
                <a:gd name="T74" fmla="*/ 881 w 2048"/>
                <a:gd name="T75" fmla="*/ 217 h 970"/>
                <a:gd name="T76" fmla="*/ 753 w 2048"/>
                <a:gd name="T77" fmla="*/ 345 h 970"/>
                <a:gd name="T78" fmla="*/ 1295 w 2048"/>
                <a:gd name="T79" fmla="*/ 880 h 970"/>
                <a:gd name="T80" fmla="*/ 1167 w 2048"/>
                <a:gd name="T81" fmla="*/ 753 h 970"/>
                <a:gd name="T82" fmla="*/ 1295 w 2048"/>
                <a:gd name="T83" fmla="*/ 625 h 970"/>
                <a:gd name="T84" fmla="*/ 1422 w 2048"/>
                <a:gd name="T85" fmla="*/ 753 h 970"/>
                <a:gd name="T86" fmla="*/ 1295 w 2048"/>
                <a:gd name="T87" fmla="*/ 880 h 970"/>
                <a:gd name="T88" fmla="*/ 1831 w 2048"/>
                <a:gd name="T89" fmla="*/ 345 h 970"/>
                <a:gd name="T90" fmla="*/ 1703 w 2048"/>
                <a:gd name="T91" fmla="*/ 217 h 970"/>
                <a:gd name="T92" fmla="*/ 1831 w 2048"/>
                <a:gd name="T93" fmla="*/ 90 h 970"/>
                <a:gd name="T94" fmla="*/ 1958 w 2048"/>
                <a:gd name="T95" fmla="*/ 217 h 970"/>
                <a:gd name="T96" fmla="*/ 1831 w 2048"/>
                <a:gd name="T97" fmla="*/ 345 h 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048" h="970">
                  <a:moveTo>
                    <a:pt x="1831" y="0"/>
                  </a:moveTo>
                  <a:cubicBezTo>
                    <a:pt x="1711" y="0"/>
                    <a:pt x="1613" y="97"/>
                    <a:pt x="1613" y="217"/>
                  </a:cubicBezTo>
                  <a:cubicBezTo>
                    <a:pt x="1613" y="261"/>
                    <a:pt x="1626" y="302"/>
                    <a:pt x="1648" y="336"/>
                  </a:cubicBezTo>
                  <a:cubicBezTo>
                    <a:pt x="1413" y="571"/>
                    <a:pt x="1413" y="571"/>
                    <a:pt x="1413" y="571"/>
                  </a:cubicBezTo>
                  <a:cubicBezTo>
                    <a:pt x="1379" y="548"/>
                    <a:pt x="1339" y="535"/>
                    <a:pt x="1295" y="535"/>
                  </a:cubicBezTo>
                  <a:cubicBezTo>
                    <a:pt x="1250" y="535"/>
                    <a:pt x="1207" y="549"/>
                    <a:pt x="1173" y="573"/>
                  </a:cubicBezTo>
                  <a:cubicBezTo>
                    <a:pt x="935" y="336"/>
                    <a:pt x="935" y="336"/>
                    <a:pt x="935" y="336"/>
                  </a:cubicBezTo>
                  <a:cubicBezTo>
                    <a:pt x="958" y="302"/>
                    <a:pt x="971" y="261"/>
                    <a:pt x="971" y="217"/>
                  </a:cubicBezTo>
                  <a:cubicBezTo>
                    <a:pt x="971" y="97"/>
                    <a:pt x="873" y="0"/>
                    <a:pt x="753" y="0"/>
                  </a:cubicBezTo>
                  <a:cubicBezTo>
                    <a:pt x="633" y="0"/>
                    <a:pt x="536" y="97"/>
                    <a:pt x="536" y="217"/>
                  </a:cubicBezTo>
                  <a:cubicBezTo>
                    <a:pt x="536" y="261"/>
                    <a:pt x="549" y="302"/>
                    <a:pt x="571" y="336"/>
                  </a:cubicBezTo>
                  <a:cubicBezTo>
                    <a:pt x="336" y="571"/>
                    <a:pt x="336" y="571"/>
                    <a:pt x="336" y="571"/>
                  </a:cubicBezTo>
                  <a:cubicBezTo>
                    <a:pt x="302" y="548"/>
                    <a:pt x="261" y="535"/>
                    <a:pt x="217" y="535"/>
                  </a:cubicBezTo>
                  <a:cubicBezTo>
                    <a:pt x="98" y="535"/>
                    <a:pt x="0" y="633"/>
                    <a:pt x="0" y="753"/>
                  </a:cubicBezTo>
                  <a:cubicBezTo>
                    <a:pt x="0" y="873"/>
                    <a:pt x="98" y="970"/>
                    <a:pt x="217" y="970"/>
                  </a:cubicBezTo>
                  <a:cubicBezTo>
                    <a:pt x="337" y="970"/>
                    <a:pt x="435" y="873"/>
                    <a:pt x="435" y="753"/>
                  </a:cubicBezTo>
                  <a:cubicBezTo>
                    <a:pt x="435" y="709"/>
                    <a:pt x="422" y="668"/>
                    <a:pt x="400" y="634"/>
                  </a:cubicBezTo>
                  <a:cubicBezTo>
                    <a:pt x="635" y="399"/>
                    <a:pt x="635" y="399"/>
                    <a:pt x="635" y="399"/>
                  </a:cubicBezTo>
                  <a:cubicBezTo>
                    <a:pt x="669" y="422"/>
                    <a:pt x="709" y="435"/>
                    <a:pt x="753" y="435"/>
                  </a:cubicBezTo>
                  <a:cubicBezTo>
                    <a:pt x="797" y="435"/>
                    <a:pt x="838" y="422"/>
                    <a:pt x="872" y="399"/>
                  </a:cubicBezTo>
                  <a:cubicBezTo>
                    <a:pt x="1110" y="638"/>
                    <a:pt x="1110" y="638"/>
                    <a:pt x="1110" y="638"/>
                  </a:cubicBezTo>
                  <a:cubicBezTo>
                    <a:pt x="1090" y="671"/>
                    <a:pt x="1077" y="711"/>
                    <a:pt x="1077" y="753"/>
                  </a:cubicBezTo>
                  <a:cubicBezTo>
                    <a:pt x="1077" y="873"/>
                    <a:pt x="1175" y="970"/>
                    <a:pt x="1295" y="970"/>
                  </a:cubicBezTo>
                  <a:cubicBezTo>
                    <a:pt x="1415" y="970"/>
                    <a:pt x="1512" y="873"/>
                    <a:pt x="1512" y="753"/>
                  </a:cubicBezTo>
                  <a:cubicBezTo>
                    <a:pt x="1512" y="709"/>
                    <a:pt x="1499" y="668"/>
                    <a:pt x="1477" y="634"/>
                  </a:cubicBezTo>
                  <a:cubicBezTo>
                    <a:pt x="1712" y="399"/>
                    <a:pt x="1712" y="399"/>
                    <a:pt x="1712" y="399"/>
                  </a:cubicBezTo>
                  <a:cubicBezTo>
                    <a:pt x="1746" y="422"/>
                    <a:pt x="1787" y="435"/>
                    <a:pt x="1831" y="435"/>
                  </a:cubicBezTo>
                  <a:cubicBezTo>
                    <a:pt x="1950" y="435"/>
                    <a:pt x="2048" y="337"/>
                    <a:pt x="2048" y="217"/>
                  </a:cubicBezTo>
                  <a:cubicBezTo>
                    <a:pt x="2048" y="97"/>
                    <a:pt x="1950" y="0"/>
                    <a:pt x="1831" y="0"/>
                  </a:cubicBezTo>
                  <a:close/>
                  <a:moveTo>
                    <a:pt x="217" y="880"/>
                  </a:moveTo>
                  <a:cubicBezTo>
                    <a:pt x="147" y="880"/>
                    <a:pt x="90" y="823"/>
                    <a:pt x="90" y="753"/>
                  </a:cubicBezTo>
                  <a:cubicBezTo>
                    <a:pt x="90" y="682"/>
                    <a:pt x="147" y="625"/>
                    <a:pt x="217" y="625"/>
                  </a:cubicBezTo>
                  <a:cubicBezTo>
                    <a:pt x="288" y="625"/>
                    <a:pt x="345" y="682"/>
                    <a:pt x="345" y="753"/>
                  </a:cubicBezTo>
                  <a:cubicBezTo>
                    <a:pt x="345" y="823"/>
                    <a:pt x="288" y="880"/>
                    <a:pt x="217" y="880"/>
                  </a:cubicBezTo>
                  <a:close/>
                  <a:moveTo>
                    <a:pt x="753" y="345"/>
                  </a:moveTo>
                  <a:cubicBezTo>
                    <a:pt x="683" y="345"/>
                    <a:pt x="626" y="288"/>
                    <a:pt x="626" y="217"/>
                  </a:cubicBezTo>
                  <a:cubicBezTo>
                    <a:pt x="626" y="147"/>
                    <a:pt x="683" y="90"/>
                    <a:pt x="753" y="90"/>
                  </a:cubicBezTo>
                  <a:cubicBezTo>
                    <a:pt x="823" y="90"/>
                    <a:pt x="881" y="147"/>
                    <a:pt x="881" y="217"/>
                  </a:cubicBezTo>
                  <a:cubicBezTo>
                    <a:pt x="881" y="288"/>
                    <a:pt x="823" y="345"/>
                    <a:pt x="753" y="345"/>
                  </a:cubicBezTo>
                  <a:close/>
                  <a:moveTo>
                    <a:pt x="1295" y="880"/>
                  </a:moveTo>
                  <a:cubicBezTo>
                    <a:pt x="1225" y="880"/>
                    <a:pt x="1167" y="823"/>
                    <a:pt x="1167" y="753"/>
                  </a:cubicBezTo>
                  <a:cubicBezTo>
                    <a:pt x="1167" y="682"/>
                    <a:pt x="1225" y="625"/>
                    <a:pt x="1295" y="625"/>
                  </a:cubicBezTo>
                  <a:cubicBezTo>
                    <a:pt x="1365" y="625"/>
                    <a:pt x="1422" y="682"/>
                    <a:pt x="1422" y="753"/>
                  </a:cubicBezTo>
                  <a:cubicBezTo>
                    <a:pt x="1422" y="823"/>
                    <a:pt x="1365" y="880"/>
                    <a:pt x="1295" y="880"/>
                  </a:cubicBezTo>
                  <a:close/>
                  <a:moveTo>
                    <a:pt x="1831" y="345"/>
                  </a:moveTo>
                  <a:cubicBezTo>
                    <a:pt x="1760" y="345"/>
                    <a:pt x="1703" y="288"/>
                    <a:pt x="1703" y="217"/>
                  </a:cubicBezTo>
                  <a:cubicBezTo>
                    <a:pt x="1703" y="147"/>
                    <a:pt x="1760" y="90"/>
                    <a:pt x="1831" y="90"/>
                  </a:cubicBezTo>
                  <a:cubicBezTo>
                    <a:pt x="1901" y="90"/>
                    <a:pt x="1958" y="147"/>
                    <a:pt x="1958" y="217"/>
                  </a:cubicBezTo>
                  <a:cubicBezTo>
                    <a:pt x="1958" y="288"/>
                    <a:pt x="1901" y="345"/>
                    <a:pt x="1831" y="3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dirty="0"/>
            </a:p>
          </p:txBody>
        </p:sp>
        <p:sp>
          <p:nvSpPr>
            <p:cNvPr id="21" name="Forma libre 6">
              <a:extLst>
                <a:ext uri="{FF2B5EF4-FFF2-40B4-BE49-F238E27FC236}">
                  <a16:creationId xmlns:a16="http://schemas.microsoft.com/office/drawing/2014/main" id="{C754E24D-F586-39E0-5B23-C3A570D7EFBD}"/>
                </a:ext>
              </a:extLst>
            </p:cNvPr>
            <p:cNvSpPr>
              <a:spLocks/>
            </p:cNvSpPr>
            <p:nvPr/>
          </p:nvSpPr>
          <p:spPr bwMode="auto">
            <a:xfrm>
              <a:off x="4752975" y="2598738"/>
              <a:ext cx="176213" cy="174625"/>
            </a:xfrm>
            <a:custGeom>
              <a:avLst/>
              <a:gdLst>
                <a:gd name="T0" fmla="*/ 172 w 190"/>
                <a:gd name="T1" fmla="*/ 18 h 186"/>
                <a:gd name="T2" fmla="*/ 109 w 190"/>
                <a:gd name="T3" fmla="*/ 18 h 186"/>
                <a:gd name="T4" fmla="*/ 17 w 190"/>
                <a:gd name="T5" fmla="*/ 109 h 186"/>
                <a:gd name="T6" fmla="*/ 17 w 190"/>
                <a:gd name="T7" fmla="*/ 173 h 186"/>
                <a:gd name="T8" fmla="*/ 49 w 190"/>
                <a:gd name="T9" fmla="*/ 186 h 186"/>
                <a:gd name="T10" fmla="*/ 81 w 190"/>
                <a:gd name="T11" fmla="*/ 173 h 186"/>
                <a:gd name="T12" fmla="*/ 172 w 190"/>
                <a:gd name="T13" fmla="*/ 81 h 186"/>
                <a:gd name="T14" fmla="*/ 172 w 190"/>
                <a:gd name="T15" fmla="*/ 1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86">
                  <a:moveTo>
                    <a:pt x="172" y="18"/>
                  </a:moveTo>
                  <a:cubicBezTo>
                    <a:pt x="155" y="0"/>
                    <a:pt x="126" y="0"/>
                    <a:pt x="109" y="18"/>
                  </a:cubicBezTo>
                  <a:cubicBezTo>
                    <a:pt x="17" y="109"/>
                    <a:pt x="17" y="109"/>
                    <a:pt x="17" y="109"/>
                  </a:cubicBezTo>
                  <a:cubicBezTo>
                    <a:pt x="0" y="127"/>
                    <a:pt x="0" y="155"/>
                    <a:pt x="17" y="173"/>
                  </a:cubicBezTo>
                  <a:cubicBezTo>
                    <a:pt x="26" y="182"/>
                    <a:pt x="37" y="186"/>
                    <a:pt x="49" y="186"/>
                  </a:cubicBezTo>
                  <a:cubicBezTo>
                    <a:pt x="60" y="186"/>
                    <a:pt x="72" y="182"/>
                    <a:pt x="81" y="173"/>
                  </a:cubicBezTo>
                  <a:cubicBezTo>
                    <a:pt x="172" y="81"/>
                    <a:pt x="172" y="81"/>
                    <a:pt x="172" y="81"/>
                  </a:cubicBezTo>
                  <a:cubicBezTo>
                    <a:pt x="190" y="64"/>
                    <a:pt x="190" y="35"/>
                    <a:pt x="172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dirty="0"/>
            </a:p>
          </p:txBody>
        </p:sp>
        <p:sp>
          <p:nvSpPr>
            <p:cNvPr id="22" name="Forma libre 7">
              <a:extLst>
                <a:ext uri="{FF2B5EF4-FFF2-40B4-BE49-F238E27FC236}">
                  <a16:creationId xmlns:a16="http://schemas.microsoft.com/office/drawing/2014/main" id="{9A7F9D5B-A933-375D-E804-66C0FEFA2F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86400" y="2330451"/>
              <a:ext cx="177800" cy="174625"/>
            </a:xfrm>
            <a:custGeom>
              <a:avLst/>
              <a:gdLst>
                <a:gd name="T0" fmla="*/ 173 w 190"/>
                <a:gd name="T1" fmla="*/ 18 h 186"/>
                <a:gd name="T2" fmla="*/ 109 w 190"/>
                <a:gd name="T3" fmla="*/ 18 h 186"/>
                <a:gd name="T4" fmla="*/ 18 w 190"/>
                <a:gd name="T5" fmla="*/ 109 h 186"/>
                <a:gd name="T6" fmla="*/ 18 w 190"/>
                <a:gd name="T7" fmla="*/ 173 h 186"/>
                <a:gd name="T8" fmla="*/ 50 w 190"/>
                <a:gd name="T9" fmla="*/ 186 h 186"/>
                <a:gd name="T10" fmla="*/ 81 w 190"/>
                <a:gd name="T11" fmla="*/ 173 h 186"/>
                <a:gd name="T12" fmla="*/ 173 w 190"/>
                <a:gd name="T13" fmla="*/ 81 h 186"/>
                <a:gd name="T14" fmla="*/ 173 w 190"/>
                <a:gd name="T15" fmla="*/ 1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86">
                  <a:moveTo>
                    <a:pt x="173" y="18"/>
                  </a:moveTo>
                  <a:cubicBezTo>
                    <a:pt x="155" y="0"/>
                    <a:pt x="127" y="0"/>
                    <a:pt x="109" y="18"/>
                  </a:cubicBezTo>
                  <a:cubicBezTo>
                    <a:pt x="18" y="109"/>
                    <a:pt x="18" y="109"/>
                    <a:pt x="18" y="109"/>
                  </a:cubicBezTo>
                  <a:cubicBezTo>
                    <a:pt x="0" y="127"/>
                    <a:pt x="0" y="155"/>
                    <a:pt x="18" y="173"/>
                  </a:cubicBezTo>
                  <a:cubicBezTo>
                    <a:pt x="27" y="182"/>
                    <a:pt x="38" y="186"/>
                    <a:pt x="50" y="186"/>
                  </a:cubicBezTo>
                  <a:cubicBezTo>
                    <a:pt x="61" y="186"/>
                    <a:pt x="73" y="181"/>
                    <a:pt x="81" y="173"/>
                  </a:cubicBezTo>
                  <a:cubicBezTo>
                    <a:pt x="173" y="81"/>
                    <a:pt x="173" y="81"/>
                    <a:pt x="173" y="81"/>
                  </a:cubicBezTo>
                  <a:cubicBezTo>
                    <a:pt x="190" y="64"/>
                    <a:pt x="190" y="35"/>
                    <a:pt x="173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dirty="0"/>
            </a:p>
          </p:txBody>
        </p:sp>
      </p:grpSp>
      <p:grpSp>
        <p:nvGrpSpPr>
          <p:cNvPr id="23" name="Grupo 22" descr="Icono de un gráfico. ">
            <a:extLst>
              <a:ext uri="{FF2B5EF4-FFF2-40B4-BE49-F238E27FC236}">
                <a16:creationId xmlns:a16="http://schemas.microsoft.com/office/drawing/2014/main" id="{4B5AAA4F-7C45-CD30-05D0-7C96E1659E97}"/>
              </a:ext>
            </a:extLst>
          </p:cNvPr>
          <p:cNvGrpSpPr/>
          <p:nvPr/>
        </p:nvGrpSpPr>
        <p:grpSpPr>
          <a:xfrm>
            <a:off x="859398" y="1297187"/>
            <a:ext cx="392258" cy="186494"/>
            <a:chOff x="4254500" y="2100263"/>
            <a:chExt cx="1906588" cy="906463"/>
          </a:xfrm>
        </p:grpSpPr>
        <p:sp>
          <p:nvSpPr>
            <p:cNvPr id="24" name="Forma libre 5">
              <a:extLst>
                <a:ext uri="{FF2B5EF4-FFF2-40B4-BE49-F238E27FC236}">
                  <a16:creationId xmlns:a16="http://schemas.microsoft.com/office/drawing/2014/main" id="{97E5D1D4-46B3-B414-C08B-708E8A96499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4500" y="2100263"/>
              <a:ext cx="1906588" cy="906463"/>
            </a:xfrm>
            <a:custGeom>
              <a:avLst/>
              <a:gdLst>
                <a:gd name="T0" fmla="*/ 1831 w 2048"/>
                <a:gd name="T1" fmla="*/ 0 h 970"/>
                <a:gd name="T2" fmla="*/ 1613 w 2048"/>
                <a:gd name="T3" fmla="*/ 217 h 970"/>
                <a:gd name="T4" fmla="*/ 1648 w 2048"/>
                <a:gd name="T5" fmla="*/ 336 h 970"/>
                <a:gd name="T6" fmla="*/ 1413 w 2048"/>
                <a:gd name="T7" fmla="*/ 571 h 970"/>
                <a:gd name="T8" fmla="*/ 1295 w 2048"/>
                <a:gd name="T9" fmla="*/ 535 h 970"/>
                <a:gd name="T10" fmla="*/ 1173 w 2048"/>
                <a:gd name="T11" fmla="*/ 573 h 970"/>
                <a:gd name="T12" fmla="*/ 935 w 2048"/>
                <a:gd name="T13" fmla="*/ 336 h 970"/>
                <a:gd name="T14" fmla="*/ 971 w 2048"/>
                <a:gd name="T15" fmla="*/ 217 h 970"/>
                <a:gd name="T16" fmla="*/ 753 w 2048"/>
                <a:gd name="T17" fmla="*/ 0 h 970"/>
                <a:gd name="T18" fmla="*/ 536 w 2048"/>
                <a:gd name="T19" fmla="*/ 217 h 970"/>
                <a:gd name="T20" fmla="*/ 571 w 2048"/>
                <a:gd name="T21" fmla="*/ 336 h 970"/>
                <a:gd name="T22" fmla="*/ 336 w 2048"/>
                <a:gd name="T23" fmla="*/ 571 h 970"/>
                <a:gd name="T24" fmla="*/ 217 w 2048"/>
                <a:gd name="T25" fmla="*/ 535 h 970"/>
                <a:gd name="T26" fmla="*/ 0 w 2048"/>
                <a:gd name="T27" fmla="*/ 753 h 970"/>
                <a:gd name="T28" fmla="*/ 217 w 2048"/>
                <a:gd name="T29" fmla="*/ 970 h 970"/>
                <a:gd name="T30" fmla="*/ 435 w 2048"/>
                <a:gd name="T31" fmla="*/ 753 h 970"/>
                <a:gd name="T32" fmla="*/ 400 w 2048"/>
                <a:gd name="T33" fmla="*/ 634 h 970"/>
                <a:gd name="T34" fmla="*/ 635 w 2048"/>
                <a:gd name="T35" fmla="*/ 399 h 970"/>
                <a:gd name="T36" fmla="*/ 753 w 2048"/>
                <a:gd name="T37" fmla="*/ 435 h 970"/>
                <a:gd name="T38" fmla="*/ 872 w 2048"/>
                <a:gd name="T39" fmla="*/ 399 h 970"/>
                <a:gd name="T40" fmla="*/ 1110 w 2048"/>
                <a:gd name="T41" fmla="*/ 638 h 970"/>
                <a:gd name="T42" fmla="*/ 1077 w 2048"/>
                <a:gd name="T43" fmla="*/ 753 h 970"/>
                <a:gd name="T44" fmla="*/ 1295 w 2048"/>
                <a:gd name="T45" fmla="*/ 970 h 970"/>
                <a:gd name="T46" fmla="*/ 1512 w 2048"/>
                <a:gd name="T47" fmla="*/ 753 h 970"/>
                <a:gd name="T48" fmla="*/ 1477 w 2048"/>
                <a:gd name="T49" fmla="*/ 634 h 970"/>
                <a:gd name="T50" fmla="*/ 1712 w 2048"/>
                <a:gd name="T51" fmla="*/ 399 h 970"/>
                <a:gd name="T52" fmla="*/ 1831 w 2048"/>
                <a:gd name="T53" fmla="*/ 435 h 970"/>
                <a:gd name="T54" fmla="*/ 2048 w 2048"/>
                <a:gd name="T55" fmla="*/ 217 h 970"/>
                <a:gd name="T56" fmla="*/ 1831 w 2048"/>
                <a:gd name="T57" fmla="*/ 0 h 970"/>
                <a:gd name="T58" fmla="*/ 217 w 2048"/>
                <a:gd name="T59" fmla="*/ 880 h 970"/>
                <a:gd name="T60" fmla="*/ 90 w 2048"/>
                <a:gd name="T61" fmla="*/ 753 h 970"/>
                <a:gd name="T62" fmla="*/ 217 w 2048"/>
                <a:gd name="T63" fmla="*/ 625 h 970"/>
                <a:gd name="T64" fmla="*/ 345 w 2048"/>
                <a:gd name="T65" fmla="*/ 753 h 970"/>
                <a:gd name="T66" fmla="*/ 217 w 2048"/>
                <a:gd name="T67" fmla="*/ 880 h 970"/>
                <a:gd name="T68" fmla="*/ 753 w 2048"/>
                <a:gd name="T69" fmla="*/ 345 h 970"/>
                <a:gd name="T70" fmla="*/ 626 w 2048"/>
                <a:gd name="T71" fmla="*/ 217 h 970"/>
                <a:gd name="T72" fmla="*/ 753 w 2048"/>
                <a:gd name="T73" fmla="*/ 90 h 970"/>
                <a:gd name="T74" fmla="*/ 881 w 2048"/>
                <a:gd name="T75" fmla="*/ 217 h 970"/>
                <a:gd name="T76" fmla="*/ 753 w 2048"/>
                <a:gd name="T77" fmla="*/ 345 h 970"/>
                <a:gd name="T78" fmla="*/ 1295 w 2048"/>
                <a:gd name="T79" fmla="*/ 880 h 970"/>
                <a:gd name="T80" fmla="*/ 1167 w 2048"/>
                <a:gd name="T81" fmla="*/ 753 h 970"/>
                <a:gd name="T82" fmla="*/ 1295 w 2048"/>
                <a:gd name="T83" fmla="*/ 625 h 970"/>
                <a:gd name="T84" fmla="*/ 1422 w 2048"/>
                <a:gd name="T85" fmla="*/ 753 h 970"/>
                <a:gd name="T86" fmla="*/ 1295 w 2048"/>
                <a:gd name="T87" fmla="*/ 880 h 970"/>
                <a:gd name="T88" fmla="*/ 1831 w 2048"/>
                <a:gd name="T89" fmla="*/ 345 h 970"/>
                <a:gd name="T90" fmla="*/ 1703 w 2048"/>
                <a:gd name="T91" fmla="*/ 217 h 970"/>
                <a:gd name="T92" fmla="*/ 1831 w 2048"/>
                <a:gd name="T93" fmla="*/ 90 h 970"/>
                <a:gd name="T94" fmla="*/ 1958 w 2048"/>
                <a:gd name="T95" fmla="*/ 217 h 970"/>
                <a:gd name="T96" fmla="*/ 1831 w 2048"/>
                <a:gd name="T97" fmla="*/ 345 h 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048" h="970">
                  <a:moveTo>
                    <a:pt x="1831" y="0"/>
                  </a:moveTo>
                  <a:cubicBezTo>
                    <a:pt x="1711" y="0"/>
                    <a:pt x="1613" y="97"/>
                    <a:pt x="1613" y="217"/>
                  </a:cubicBezTo>
                  <a:cubicBezTo>
                    <a:pt x="1613" y="261"/>
                    <a:pt x="1626" y="302"/>
                    <a:pt x="1648" y="336"/>
                  </a:cubicBezTo>
                  <a:cubicBezTo>
                    <a:pt x="1413" y="571"/>
                    <a:pt x="1413" y="571"/>
                    <a:pt x="1413" y="571"/>
                  </a:cubicBezTo>
                  <a:cubicBezTo>
                    <a:pt x="1379" y="548"/>
                    <a:pt x="1339" y="535"/>
                    <a:pt x="1295" y="535"/>
                  </a:cubicBezTo>
                  <a:cubicBezTo>
                    <a:pt x="1250" y="535"/>
                    <a:pt x="1207" y="549"/>
                    <a:pt x="1173" y="573"/>
                  </a:cubicBezTo>
                  <a:cubicBezTo>
                    <a:pt x="935" y="336"/>
                    <a:pt x="935" y="336"/>
                    <a:pt x="935" y="336"/>
                  </a:cubicBezTo>
                  <a:cubicBezTo>
                    <a:pt x="958" y="302"/>
                    <a:pt x="971" y="261"/>
                    <a:pt x="971" y="217"/>
                  </a:cubicBezTo>
                  <a:cubicBezTo>
                    <a:pt x="971" y="97"/>
                    <a:pt x="873" y="0"/>
                    <a:pt x="753" y="0"/>
                  </a:cubicBezTo>
                  <a:cubicBezTo>
                    <a:pt x="633" y="0"/>
                    <a:pt x="536" y="97"/>
                    <a:pt x="536" y="217"/>
                  </a:cubicBezTo>
                  <a:cubicBezTo>
                    <a:pt x="536" y="261"/>
                    <a:pt x="549" y="302"/>
                    <a:pt x="571" y="336"/>
                  </a:cubicBezTo>
                  <a:cubicBezTo>
                    <a:pt x="336" y="571"/>
                    <a:pt x="336" y="571"/>
                    <a:pt x="336" y="571"/>
                  </a:cubicBezTo>
                  <a:cubicBezTo>
                    <a:pt x="302" y="548"/>
                    <a:pt x="261" y="535"/>
                    <a:pt x="217" y="535"/>
                  </a:cubicBezTo>
                  <a:cubicBezTo>
                    <a:pt x="98" y="535"/>
                    <a:pt x="0" y="633"/>
                    <a:pt x="0" y="753"/>
                  </a:cubicBezTo>
                  <a:cubicBezTo>
                    <a:pt x="0" y="873"/>
                    <a:pt x="98" y="970"/>
                    <a:pt x="217" y="970"/>
                  </a:cubicBezTo>
                  <a:cubicBezTo>
                    <a:pt x="337" y="970"/>
                    <a:pt x="435" y="873"/>
                    <a:pt x="435" y="753"/>
                  </a:cubicBezTo>
                  <a:cubicBezTo>
                    <a:pt x="435" y="709"/>
                    <a:pt x="422" y="668"/>
                    <a:pt x="400" y="634"/>
                  </a:cubicBezTo>
                  <a:cubicBezTo>
                    <a:pt x="635" y="399"/>
                    <a:pt x="635" y="399"/>
                    <a:pt x="635" y="399"/>
                  </a:cubicBezTo>
                  <a:cubicBezTo>
                    <a:pt x="669" y="422"/>
                    <a:pt x="709" y="435"/>
                    <a:pt x="753" y="435"/>
                  </a:cubicBezTo>
                  <a:cubicBezTo>
                    <a:pt x="797" y="435"/>
                    <a:pt x="838" y="422"/>
                    <a:pt x="872" y="399"/>
                  </a:cubicBezTo>
                  <a:cubicBezTo>
                    <a:pt x="1110" y="638"/>
                    <a:pt x="1110" y="638"/>
                    <a:pt x="1110" y="638"/>
                  </a:cubicBezTo>
                  <a:cubicBezTo>
                    <a:pt x="1090" y="671"/>
                    <a:pt x="1077" y="711"/>
                    <a:pt x="1077" y="753"/>
                  </a:cubicBezTo>
                  <a:cubicBezTo>
                    <a:pt x="1077" y="873"/>
                    <a:pt x="1175" y="970"/>
                    <a:pt x="1295" y="970"/>
                  </a:cubicBezTo>
                  <a:cubicBezTo>
                    <a:pt x="1415" y="970"/>
                    <a:pt x="1512" y="873"/>
                    <a:pt x="1512" y="753"/>
                  </a:cubicBezTo>
                  <a:cubicBezTo>
                    <a:pt x="1512" y="709"/>
                    <a:pt x="1499" y="668"/>
                    <a:pt x="1477" y="634"/>
                  </a:cubicBezTo>
                  <a:cubicBezTo>
                    <a:pt x="1712" y="399"/>
                    <a:pt x="1712" y="399"/>
                    <a:pt x="1712" y="399"/>
                  </a:cubicBezTo>
                  <a:cubicBezTo>
                    <a:pt x="1746" y="422"/>
                    <a:pt x="1787" y="435"/>
                    <a:pt x="1831" y="435"/>
                  </a:cubicBezTo>
                  <a:cubicBezTo>
                    <a:pt x="1950" y="435"/>
                    <a:pt x="2048" y="337"/>
                    <a:pt x="2048" y="217"/>
                  </a:cubicBezTo>
                  <a:cubicBezTo>
                    <a:pt x="2048" y="97"/>
                    <a:pt x="1950" y="0"/>
                    <a:pt x="1831" y="0"/>
                  </a:cubicBezTo>
                  <a:close/>
                  <a:moveTo>
                    <a:pt x="217" y="880"/>
                  </a:moveTo>
                  <a:cubicBezTo>
                    <a:pt x="147" y="880"/>
                    <a:pt x="90" y="823"/>
                    <a:pt x="90" y="753"/>
                  </a:cubicBezTo>
                  <a:cubicBezTo>
                    <a:pt x="90" y="682"/>
                    <a:pt x="147" y="625"/>
                    <a:pt x="217" y="625"/>
                  </a:cubicBezTo>
                  <a:cubicBezTo>
                    <a:pt x="288" y="625"/>
                    <a:pt x="345" y="682"/>
                    <a:pt x="345" y="753"/>
                  </a:cubicBezTo>
                  <a:cubicBezTo>
                    <a:pt x="345" y="823"/>
                    <a:pt x="288" y="880"/>
                    <a:pt x="217" y="880"/>
                  </a:cubicBezTo>
                  <a:close/>
                  <a:moveTo>
                    <a:pt x="753" y="345"/>
                  </a:moveTo>
                  <a:cubicBezTo>
                    <a:pt x="683" y="345"/>
                    <a:pt x="626" y="288"/>
                    <a:pt x="626" y="217"/>
                  </a:cubicBezTo>
                  <a:cubicBezTo>
                    <a:pt x="626" y="147"/>
                    <a:pt x="683" y="90"/>
                    <a:pt x="753" y="90"/>
                  </a:cubicBezTo>
                  <a:cubicBezTo>
                    <a:pt x="823" y="90"/>
                    <a:pt x="881" y="147"/>
                    <a:pt x="881" y="217"/>
                  </a:cubicBezTo>
                  <a:cubicBezTo>
                    <a:pt x="881" y="288"/>
                    <a:pt x="823" y="345"/>
                    <a:pt x="753" y="345"/>
                  </a:cubicBezTo>
                  <a:close/>
                  <a:moveTo>
                    <a:pt x="1295" y="880"/>
                  </a:moveTo>
                  <a:cubicBezTo>
                    <a:pt x="1225" y="880"/>
                    <a:pt x="1167" y="823"/>
                    <a:pt x="1167" y="753"/>
                  </a:cubicBezTo>
                  <a:cubicBezTo>
                    <a:pt x="1167" y="682"/>
                    <a:pt x="1225" y="625"/>
                    <a:pt x="1295" y="625"/>
                  </a:cubicBezTo>
                  <a:cubicBezTo>
                    <a:pt x="1365" y="625"/>
                    <a:pt x="1422" y="682"/>
                    <a:pt x="1422" y="753"/>
                  </a:cubicBezTo>
                  <a:cubicBezTo>
                    <a:pt x="1422" y="823"/>
                    <a:pt x="1365" y="880"/>
                    <a:pt x="1295" y="880"/>
                  </a:cubicBezTo>
                  <a:close/>
                  <a:moveTo>
                    <a:pt x="1831" y="345"/>
                  </a:moveTo>
                  <a:cubicBezTo>
                    <a:pt x="1760" y="345"/>
                    <a:pt x="1703" y="288"/>
                    <a:pt x="1703" y="217"/>
                  </a:cubicBezTo>
                  <a:cubicBezTo>
                    <a:pt x="1703" y="147"/>
                    <a:pt x="1760" y="90"/>
                    <a:pt x="1831" y="90"/>
                  </a:cubicBezTo>
                  <a:cubicBezTo>
                    <a:pt x="1901" y="90"/>
                    <a:pt x="1958" y="147"/>
                    <a:pt x="1958" y="217"/>
                  </a:cubicBezTo>
                  <a:cubicBezTo>
                    <a:pt x="1958" y="288"/>
                    <a:pt x="1901" y="345"/>
                    <a:pt x="1831" y="3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dirty="0"/>
            </a:p>
          </p:txBody>
        </p:sp>
        <p:sp>
          <p:nvSpPr>
            <p:cNvPr id="25" name="Forma libre 6">
              <a:extLst>
                <a:ext uri="{FF2B5EF4-FFF2-40B4-BE49-F238E27FC236}">
                  <a16:creationId xmlns:a16="http://schemas.microsoft.com/office/drawing/2014/main" id="{AB25BD6A-13A5-C18A-4B10-EC9F56C7102C}"/>
                </a:ext>
              </a:extLst>
            </p:cNvPr>
            <p:cNvSpPr>
              <a:spLocks/>
            </p:cNvSpPr>
            <p:nvPr/>
          </p:nvSpPr>
          <p:spPr bwMode="auto">
            <a:xfrm>
              <a:off x="4752975" y="2598738"/>
              <a:ext cx="176213" cy="174625"/>
            </a:xfrm>
            <a:custGeom>
              <a:avLst/>
              <a:gdLst>
                <a:gd name="T0" fmla="*/ 172 w 190"/>
                <a:gd name="T1" fmla="*/ 18 h 186"/>
                <a:gd name="T2" fmla="*/ 109 w 190"/>
                <a:gd name="T3" fmla="*/ 18 h 186"/>
                <a:gd name="T4" fmla="*/ 17 w 190"/>
                <a:gd name="T5" fmla="*/ 109 h 186"/>
                <a:gd name="T6" fmla="*/ 17 w 190"/>
                <a:gd name="T7" fmla="*/ 173 h 186"/>
                <a:gd name="T8" fmla="*/ 49 w 190"/>
                <a:gd name="T9" fmla="*/ 186 h 186"/>
                <a:gd name="T10" fmla="*/ 81 w 190"/>
                <a:gd name="T11" fmla="*/ 173 h 186"/>
                <a:gd name="T12" fmla="*/ 172 w 190"/>
                <a:gd name="T13" fmla="*/ 81 h 186"/>
                <a:gd name="T14" fmla="*/ 172 w 190"/>
                <a:gd name="T15" fmla="*/ 1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86">
                  <a:moveTo>
                    <a:pt x="172" y="18"/>
                  </a:moveTo>
                  <a:cubicBezTo>
                    <a:pt x="155" y="0"/>
                    <a:pt x="126" y="0"/>
                    <a:pt x="109" y="18"/>
                  </a:cubicBezTo>
                  <a:cubicBezTo>
                    <a:pt x="17" y="109"/>
                    <a:pt x="17" y="109"/>
                    <a:pt x="17" y="109"/>
                  </a:cubicBezTo>
                  <a:cubicBezTo>
                    <a:pt x="0" y="127"/>
                    <a:pt x="0" y="155"/>
                    <a:pt x="17" y="173"/>
                  </a:cubicBezTo>
                  <a:cubicBezTo>
                    <a:pt x="26" y="182"/>
                    <a:pt x="37" y="186"/>
                    <a:pt x="49" y="186"/>
                  </a:cubicBezTo>
                  <a:cubicBezTo>
                    <a:pt x="60" y="186"/>
                    <a:pt x="72" y="182"/>
                    <a:pt x="81" y="173"/>
                  </a:cubicBezTo>
                  <a:cubicBezTo>
                    <a:pt x="172" y="81"/>
                    <a:pt x="172" y="81"/>
                    <a:pt x="172" y="81"/>
                  </a:cubicBezTo>
                  <a:cubicBezTo>
                    <a:pt x="190" y="64"/>
                    <a:pt x="190" y="35"/>
                    <a:pt x="172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dirty="0"/>
            </a:p>
          </p:txBody>
        </p:sp>
        <p:sp>
          <p:nvSpPr>
            <p:cNvPr id="26" name="Forma libre 7">
              <a:extLst>
                <a:ext uri="{FF2B5EF4-FFF2-40B4-BE49-F238E27FC236}">
                  <a16:creationId xmlns:a16="http://schemas.microsoft.com/office/drawing/2014/main" id="{A6505319-4C46-90D1-F1C1-0FE662DD090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86400" y="2330451"/>
              <a:ext cx="177800" cy="174625"/>
            </a:xfrm>
            <a:custGeom>
              <a:avLst/>
              <a:gdLst>
                <a:gd name="T0" fmla="*/ 173 w 190"/>
                <a:gd name="T1" fmla="*/ 18 h 186"/>
                <a:gd name="T2" fmla="*/ 109 w 190"/>
                <a:gd name="T3" fmla="*/ 18 h 186"/>
                <a:gd name="T4" fmla="*/ 18 w 190"/>
                <a:gd name="T5" fmla="*/ 109 h 186"/>
                <a:gd name="T6" fmla="*/ 18 w 190"/>
                <a:gd name="T7" fmla="*/ 173 h 186"/>
                <a:gd name="T8" fmla="*/ 50 w 190"/>
                <a:gd name="T9" fmla="*/ 186 h 186"/>
                <a:gd name="T10" fmla="*/ 81 w 190"/>
                <a:gd name="T11" fmla="*/ 173 h 186"/>
                <a:gd name="T12" fmla="*/ 173 w 190"/>
                <a:gd name="T13" fmla="*/ 81 h 186"/>
                <a:gd name="T14" fmla="*/ 173 w 190"/>
                <a:gd name="T15" fmla="*/ 1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86">
                  <a:moveTo>
                    <a:pt x="173" y="18"/>
                  </a:moveTo>
                  <a:cubicBezTo>
                    <a:pt x="155" y="0"/>
                    <a:pt x="127" y="0"/>
                    <a:pt x="109" y="18"/>
                  </a:cubicBezTo>
                  <a:cubicBezTo>
                    <a:pt x="18" y="109"/>
                    <a:pt x="18" y="109"/>
                    <a:pt x="18" y="109"/>
                  </a:cubicBezTo>
                  <a:cubicBezTo>
                    <a:pt x="0" y="127"/>
                    <a:pt x="0" y="155"/>
                    <a:pt x="18" y="173"/>
                  </a:cubicBezTo>
                  <a:cubicBezTo>
                    <a:pt x="27" y="182"/>
                    <a:pt x="38" y="186"/>
                    <a:pt x="50" y="186"/>
                  </a:cubicBezTo>
                  <a:cubicBezTo>
                    <a:pt x="61" y="186"/>
                    <a:pt x="73" y="181"/>
                    <a:pt x="81" y="173"/>
                  </a:cubicBezTo>
                  <a:cubicBezTo>
                    <a:pt x="173" y="81"/>
                    <a:pt x="173" y="81"/>
                    <a:pt x="173" y="81"/>
                  </a:cubicBezTo>
                  <a:cubicBezTo>
                    <a:pt x="190" y="64"/>
                    <a:pt x="190" y="35"/>
                    <a:pt x="173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dirty="0"/>
            </a:p>
          </p:txBody>
        </p:sp>
      </p:grpSp>
      <p:sp>
        <p:nvSpPr>
          <p:cNvPr id="29" name="Forma libre 18" descr="Icono de un ser humano. ">
            <a:extLst>
              <a:ext uri="{FF2B5EF4-FFF2-40B4-BE49-F238E27FC236}">
                <a16:creationId xmlns:a16="http://schemas.microsoft.com/office/drawing/2014/main" id="{846AAB79-A83E-1562-8AEF-3A70905F736F}"/>
              </a:ext>
            </a:extLst>
          </p:cNvPr>
          <p:cNvSpPr>
            <a:spLocks noEditPoints="1"/>
          </p:cNvSpPr>
          <p:nvPr/>
        </p:nvSpPr>
        <p:spPr bwMode="auto">
          <a:xfrm>
            <a:off x="8449951" y="1149331"/>
            <a:ext cx="244300" cy="321597"/>
          </a:xfrm>
          <a:custGeom>
            <a:avLst/>
            <a:gdLst>
              <a:gd name="T0" fmla="*/ 980 w 1559"/>
              <a:gd name="T1" fmla="*/ 1084 h 2048"/>
              <a:gd name="T2" fmla="*/ 1202 w 1559"/>
              <a:gd name="T3" fmla="*/ 678 h 2048"/>
              <a:gd name="T4" fmla="*/ 1252 w 1559"/>
              <a:gd name="T5" fmla="*/ 469 h 2048"/>
              <a:gd name="T6" fmla="*/ 637 w 1559"/>
              <a:gd name="T7" fmla="*/ 43 h 2048"/>
              <a:gd name="T8" fmla="*/ 348 w 1559"/>
              <a:gd name="T9" fmla="*/ 260 h 2048"/>
              <a:gd name="T10" fmla="*/ 346 w 1559"/>
              <a:gd name="T11" fmla="*/ 666 h 2048"/>
              <a:gd name="T12" fmla="*/ 578 w 1559"/>
              <a:gd name="T13" fmla="*/ 1084 h 2048"/>
              <a:gd name="T14" fmla="*/ 0 w 1559"/>
              <a:gd name="T15" fmla="*/ 1646 h 2048"/>
              <a:gd name="T16" fmla="*/ 46 w 1559"/>
              <a:gd name="T17" fmla="*/ 2048 h 2048"/>
              <a:gd name="T18" fmla="*/ 1107 w 1559"/>
              <a:gd name="T19" fmla="*/ 2048 h 2048"/>
              <a:gd name="T20" fmla="*/ 1559 w 1559"/>
              <a:gd name="T21" fmla="*/ 2002 h 2048"/>
              <a:gd name="T22" fmla="*/ 1253 w 1559"/>
              <a:gd name="T23" fmla="*/ 1330 h 2048"/>
              <a:gd name="T24" fmla="*/ 651 w 1559"/>
              <a:gd name="T25" fmla="*/ 134 h 2048"/>
              <a:gd name="T26" fmla="*/ 818 w 1559"/>
              <a:gd name="T27" fmla="*/ 92 h 2048"/>
              <a:gd name="T28" fmla="*/ 1160 w 1559"/>
              <a:gd name="T29" fmla="*/ 487 h 2048"/>
              <a:gd name="T30" fmla="*/ 702 w 1559"/>
              <a:gd name="T31" fmla="*/ 427 h 2048"/>
              <a:gd name="T32" fmla="*/ 622 w 1559"/>
              <a:gd name="T33" fmla="*/ 373 h 2048"/>
              <a:gd name="T34" fmla="*/ 515 w 1559"/>
              <a:gd name="T35" fmla="*/ 380 h 2048"/>
              <a:gd name="T36" fmla="*/ 599 w 1559"/>
              <a:gd name="T37" fmla="*/ 143 h 2048"/>
              <a:gd name="T38" fmla="*/ 447 w 1559"/>
              <a:gd name="T39" fmla="*/ 660 h 2048"/>
              <a:gd name="T40" fmla="*/ 595 w 1559"/>
              <a:gd name="T41" fmla="*/ 484 h 2048"/>
              <a:gd name="T42" fmla="*/ 1016 w 1559"/>
              <a:gd name="T43" fmla="*/ 519 h 2048"/>
              <a:gd name="T44" fmla="*/ 1116 w 1559"/>
              <a:gd name="T45" fmla="*/ 585 h 2048"/>
              <a:gd name="T46" fmla="*/ 558 w 1559"/>
              <a:gd name="T47" fmla="*/ 941 h 2048"/>
              <a:gd name="T48" fmla="*/ 779 w 1559"/>
              <a:gd name="T49" fmla="*/ 1149 h 2048"/>
              <a:gd name="T50" fmla="*/ 1028 w 1559"/>
              <a:gd name="T51" fmla="*/ 1347 h 2048"/>
              <a:gd name="T52" fmla="*/ 779 w 1559"/>
              <a:gd name="T53" fmla="*/ 1695 h 2048"/>
              <a:gd name="T54" fmla="*/ 530 w 1559"/>
              <a:gd name="T55" fmla="*/ 1347 h 2048"/>
              <a:gd name="T56" fmla="*/ 1466 w 1559"/>
              <a:gd name="T57" fmla="*/ 1956 h 2048"/>
              <a:gd name="T58" fmla="*/ 451 w 1559"/>
              <a:gd name="T59" fmla="*/ 1956 h 2048"/>
              <a:gd name="T60" fmla="*/ 92 w 1559"/>
              <a:gd name="T61" fmla="*/ 1646 h 2048"/>
              <a:gd name="T62" fmla="*/ 451 w 1559"/>
              <a:gd name="T63" fmla="*/ 1393 h 2048"/>
              <a:gd name="T64" fmla="*/ 779 w 1559"/>
              <a:gd name="T65" fmla="*/ 1787 h 2048"/>
              <a:gd name="T66" fmla="*/ 861 w 1559"/>
              <a:gd name="T67" fmla="*/ 1744 h 2048"/>
              <a:gd name="T68" fmla="*/ 1242 w 1559"/>
              <a:gd name="T69" fmla="*/ 1422 h 2048"/>
              <a:gd name="T70" fmla="*/ 1466 w 1559"/>
              <a:gd name="T71" fmla="*/ 1956 h 20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559" h="2048">
                <a:moveTo>
                  <a:pt x="1253" y="1330"/>
                </a:moveTo>
                <a:cubicBezTo>
                  <a:pt x="1251" y="1330"/>
                  <a:pt x="1015" y="1337"/>
                  <a:pt x="980" y="1084"/>
                </a:cubicBezTo>
                <a:cubicBezTo>
                  <a:pt x="1019" y="1057"/>
                  <a:pt x="1055" y="1022"/>
                  <a:pt x="1087" y="979"/>
                </a:cubicBezTo>
                <a:cubicBezTo>
                  <a:pt x="1148" y="895"/>
                  <a:pt x="1188" y="791"/>
                  <a:pt x="1202" y="678"/>
                </a:cubicBezTo>
                <a:cubicBezTo>
                  <a:pt x="1207" y="674"/>
                  <a:pt x="1211" y="668"/>
                  <a:pt x="1214" y="662"/>
                </a:cubicBezTo>
                <a:cubicBezTo>
                  <a:pt x="1239" y="601"/>
                  <a:pt x="1252" y="536"/>
                  <a:pt x="1252" y="469"/>
                </a:cubicBezTo>
                <a:cubicBezTo>
                  <a:pt x="1252" y="210"/>
                  <a:pt x="1057" y="0"/>
                  <a:pt x="818" y="0"/>
                </a:cubicBezTo>
                <a:cubicBezTo>
                  <a:pt x="755" y="0"/>
                  <a:pt x="694" y="14"/>
                  <a:pt x="637" y="43"/>
                </a:cubicBezTo>
                <a:cubicBezTo>
                  <a:pt x="615" y="45"/>
                  <a:pt x="594" y="48"/>
                  <a:pt x="573" y="54"/>
                </a:cubicBezTo>
                <a:cubicBezTo>
                  <a:pt x="475" y="83"/>
                  <a:pt x="395" y="156"/>
                  <a:pt x="348" y="260"/>
                </a:cubicBezTo>
                <a:cubicBezTo>
                  <a:pt x="302" y="361"/>
                  <a:pt x="293" y="480"/>
                  <a:pt x="322" y="595"/>
                </a:cubicBezTo>
                <a:cubicBezTo>
                  <a:pt x="328" y="619"/>
                  <a:pt x="336" y="643"/>
                  <a:pt x="346" y="666"/>
                </a:cubicBezTo>
                <a:cubicBezTo>
                  <a:pt x="348" y="672"/>
                  <a:pt x="352" y="677"/>
                  <a:pt x="356" y="681"/>
                </a:cubicBezTo>
                <a:cubicBezTo>
                  <a:pt x="379" y="858"/>
                  <a:pt x="463" y="1004"/>
                  <a:pt x="578" y="1084"/>
                </a:cubicBezTo>
                <a:cubicBezTo>
                  <a:pt x="542" y="1337"/>
                  <a:pt x="307" y="1330"/>
                  <a:pt x="305" y="1330"/>
                </a:cubicBezTo>
                <a:cubicBezTo>
                  <a:pt x="136" y="1336"/>
                  <a:pt x="0" y="1475"/>
                  <a:pt x="0" y="1646"/>
                </a:cubicBezTo>
                <a:cubicBezTo>
                  <a:pt x="0" y="2002"/>
                  <a:pt x="0" y="2002"/>
                  <a:pt x="0" y="2002"/>
                </a:cubicBezTo>
                <a:cubicBezTo>
                  <a:pt x="0" y="2027"/>
                  <a:pt x="20" y="2048"/>
                  <a:pt x="46" y="2048"/>
                </a:cubicBezTo>
                <a:cubicBezTo>
                  <a:pt x="451" y="2048"/>
                  <a:pt x="451" y="2048"/>
                  <a:pt x="451" y="2048"/>
                </a:cubicBezTo>
                <a:cubicBezTo>
                  <a:pt x="1107" y="2048"/>
                  <a:pt x="1107" y="2048"/>
                  <a:pt x="1107" y="2048"/>
                </a:cubicBezTo>
                <a:cubicBezTo>
                  <a:pt x="1512" y="2048"/>
                  <a:pt x="1512" y="2048"/>
                  <a:pt x="1512" y="2048"/>
                </a:cubicBezTo>
                <a:cubicBezTo>
                  <a:pt x="1538" y="2048"/>
                  <a:pt x="1559" y="2027"/>
                  <a:pt x="1559" y="2002"/>
                </a:cubicBezTo>
                <a:cubicBezTo>
                  <a:pt x="1559" y="1646"/>
                  <a:pt x="1559" y="1646"/>
                  <a:pt x="1559" y="1646"/>
                </a:cubicBezTo>
                <a:cubicBezTo>
                  <a:pt x="1558" y="1475"/>
                  <a:pt x="1422" y="1336"/>
                  <a:pt x="1253" y="1330"/>
                </a:cubicBezTo>
                <a:close/>
                <a:moveTo>
                  <a:pt x="599" y="143"/>
                </a:moveTo>
                <a:cubicBezTo>
                  <a:pt x="615" y="138"/>
                  <a:pt x="633" y="135"/>
                  <a:pt x="651" y="134"/>
                </a:cubicBezTo>
                <a:cubicBezTo>
                  <a:pt x="658" y="134"/>
                  <a:pt x="665" y="132"/>
                  <a:pt x="671" y="129"/>
                </a:cubicBezTo>
                <a:cubicBezTo>
                  <a:pt x="717" y="105"/>
                  <a:pt x="767" y="92"/>
                  <a:pt x="818" y="92"/>
                </a:cubicBezTo>
                <a:cubicBezTo>
                  <a:pt x="1006" y="92"/>
                  <a:pt x="1160" y="261"/>
                  <a:pt x="1160" y="469"/>
                </a:cubicBezTo>
                <a:cubicBezTo>
                  <a:pt x="1160" y="475"/>
                  <a:pt x="1160" y="481"/>
                  <a:pt x="1160" y="487"/>
                </a:cubicBezTo>
                <a:cubicBezTo>
                  <a:pt x="1123" y="450"/>
                  <a:pt x="1072" y="427"/>
                  <a:pt x="1016" y="427"/>
                </a:cubicBezTo>
                <a:cubicBezTo>
                  <a:pt x="702" y="427"/>
                  <a:pt x="702" y="427"/>
                  <a:pt x="702" y="427"/>
                </a:cubicBezTo>
                <a:cubicBezTo>
                  <a:pt x="683" y="427"/>
                  <a:pt x="665" y="421"/>
                  <a:pt x="650" y="410"/>
                </a:cubicBezTo>
                <a:cubicBezTo>
                  <a:pt x="638" y="400"/>
                  <a:pt x="628" y="388"/>
                  <a:pt x="622" y="373"/>
                </a:cubicBezTo>
                <a:cubicBezTo>
                  <a:pt x="613" y="350"/>
                  <a:pt x="590" y="336"/>
                  <a:pt x="566" y="338"/>
                </a:cubicBezTo>
                <a:cubicBezTo>
                  <a:pt x="542" y="339"/>
                  <a:pt x="521" y="356"/>
                  <a:pt x="515" y="380"/>
                </a:cubicBezTo>
                <a:cubicBezTo>
                  <a:pt x="497" y="450"/>
                  <a:pt x="460" y="515"/>
                  <a:pt x="410" y="567"/>
                </a:cubicBezTo>
                <a:cubicBezTo>
                  <a:pt x="364" y="376"/>
                  <a:pt x="448" y="187"/>
                  <a:pt x="599" y="143"/>
                </a:cubicBezTo>
                <a:close/>
                <a:moveTo>
                  <a:pt x="558" y="941"/>
                </a:moveTo>
                <a:cubicBezTo>
                  <a:pt x="498" y="867"/>
                  <a:pt x="459" y="768"/>
                  <a:pt x="447" y="660"/>
                </a:cubicBezTo>
                <a:cubicBezTo>
                  <a:pt x="505" y="608"/>
                  <a:pt x="551" y="543"/>
                  <a:pt x="581" y="472"/>
                </a:cubicBezTo>
                <a:cubicBezTo>
                  <a:pt x="585" y="476"/>
                  <a:pt x="590" y="480"/>
                  <a:pt x="595" y="484"/>
                </a:cubicBezTo>
                <a:cubicBezTo>
                  <a:pt x="626" y="507"/>
                  <a:pt x="663" y="519"/>
                  <a:pt x="702" y="519"/>
                </a:cubicBezTo>
                <a:cubicBezTo>
                  <a:pt x="1016" y="519"/>
                  <a:pt x="1016" y="519"/>
                  <a:pt x="1016" y="519"/>
                </a:cubicBezTo>
                <a:cubicBezTo>
                  <a:pt x="1060" y="519"/>
                  <a:pt x="1099" y="546"/>
                  <a:pt x="1116" y="584"/>
                </a:cubicBezTo>
                <a:cubicBezTo>
                  <a:pt x="1116" y="584"/>
                  <a:pt x="1116" y="585"/>
                  <a:pt x="1116" y="585"/>
                </a:cubicBezTo>
                <a:cubicBezTo>
                  <a:pt x="1116" y="845"/>
                  <a:pt x="965" y="1057"/>
                  <a:pt x="779" y="1057"/>
                </a:cubicBezTo>
                <a:cubicBezTo>
                  <a:pt x="698" y="1057"/>
                  <a:pt x="620" y="1016"/>
                  <a:pt x="558" y="941"/>
                </a:cubicBezTo>
                <a:close/>
                <a:moveTo>
                  <a:pt x="664" y="1129"/>
                </a:moveTo>
                <a:cubicBezTo>
                  <a:pt x="701" y="1142"/>
                  <a:pt x="739" y="1149"/>
                  <a:pt x="779" y="1149"/>
                </a:cubicBezTo>
                <a:cubicBezTo>
                  <a:pt x="818" y="1149"/>
                  <a:pt x="857" y="1142"/>
                  <a:pt x="894" y="1129"/>
                </a:cubicBezTo>
                <a:cubicBezTo>
                  <a:pt x="911" y="1217"/>
                  <a:pt x="959" y="1294"/>
                  <a:pt x="1028" y="1347"/>
                </a:cubicBezTo>
                <a:cubicBezTo>
                  <a:pt x="786" y="1691"/>
                  <a:pt x="786" y="1691"/>
                  <a:pt x="786" y="1691"/>
                </a:cubicBezTo>
                <a:cubicBezTo>
                  <a:pt x="784" y="1694"/>
                  <a:pt x="782" y="1695"/>
                  <a:pt x="779" y="1695"/>
                </a:cubicBezTo>
                <a:cubicBezTo>
                  <a:pt x="776" y="1695"/>
                  <a:pt x="774" y="1694"/>
                  <a:pt x="773" y="1691"/>
                </a:cubicBezTo>
                <a:cubicBezTo>
                  <a:pt x="530" y="1347"/>
                  <a:pt x="530" y="1347"/>
                  <a:pt x="530" y="1347"/>
                </a:cubicBezTo>
                <a:cubicBezTo>
                  <a:pt x="599" y="1294"/>
                  <a:pt x="648" y="1217"/>
                  <a:pt x="664" y="1129"/>
                </a:cubicBezTo>
                <a:close/>
                <a:moveTo>
                  <a:pt x="1466" y="1956"/>
                </a:moveTo>
                <a:cubicBezTo>
                  <a:pt x="1107" y="1956"/>
                  <a:pt x="1107" y="1956"/>
                  <a:pt x="1107" y="1956"/>
                </a:cubicBezTo>
                <a:cubicBezTo>
                  <a:pt x="451" y="1956"/>
                  <a:pt x="451" y="1956"/>
                  <a:pt x="451" y="1956"/>
                </a:cubicBezTo>
                <a:cubicBezTo>
                  <a:pt x="92" y="1956"/>
                  <a:pt x="92" y="1956"/>
                  <a:pt x="92" y="1956"/>
                </a:cubicBezTo>
                <a:cubicBezTo>
                  <a:pt x="92" y="1646"/>
                  <a:pt x="92" y="1646"/>
                  <a:pt x="92" y="1646"/>
                </a:cubicBezTo>
                <a:cubicBezTo>
                  <a:pt x="92" y="1522"/>
                  <a:pt x="192" y="1422"/>
                  <a:pt x="316" y="1422"/>
                </a:cubicBezTo>
                <a:cubicBezTo>
                  <a:pt x="318" y="1422"/>
                  <a:pt x="392" y="1420"/>
                  <a:pt x="451" y="1393"/>
                </a:cubicBezTo>
                <a:cubicBezTo>
                  <a:pt x="697" y="1744"/>
                  <a:pt x="697" y="1744"/>
                  <a:pt x="697" y="1744"/>
                </a:cubicBezTo>
                <a:cubicBezTo>
                  <a:pt x="716" y="1771"/>
                  <a:pt x="746" y="1787"/>
                  <a:pt x="779" y="1787"/>
                </a:cubicBezTo>
                <a:cubicBezTo>
                  <a:pt x="779" y="1787"/>
                  <a:pt x="779" y="1787"/>
                  <a:pt x="779" y="1787"/>
                </a:cubicBezTo>
                <a:cubicBezTo>
                  <a:pt x="812" y="1787"/>
                  <a:pt x="842" y="1771"/>
                  <a:pt x="861" y="1744"/>
                </a:cubicBezTo>
                <a:cubicBezTo>
                  <a:pt x="1108" y="1393"/>
                  <a:pt x="1108" y="1393"/>
                  <a:pt x="1108" y="1393"/>
                </a:cubicBezTo>
                <a:cubicBezTo>
                  <a:pt x="1174" y="1422"/>
                  <a:pt x="1240" y="1422"/>
                  <a:pt x="1242" y="1422"/>
                </a:cubicBezTo>
                <a:cubicBezTo>
                  <a:pt x="1366" y="1422"/>
                  <a:pt x="1466" y="1522"/>
                  <a:pt x="1466" y="1646"/>
                </a:cubicBezTo>
                <a:cubicBezTo>
                  <a:pt x="1466" y="1956"/>
                  <a:pt x="1466" y="1956"/>
                  <a:pt x="1466" y="195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es-ES" dirty="0"/>
          </a:p>
        </p:txBody>
      </p:sp>
      <p:sp>
        <p:nvSpPr>
          <p:cNvPr id="30" name="Cuadro de texto 108">
            <a:extLst>
              <a:ext uri="{FF2B5EF4-FFF2-40B4-BE49-F238E27FC236}">
                <a16:creationId xmlns:a16="http://schemas.microsoft.com/office/drawing/2014/main" id="{737F9BC5-A339-DA21-8AF0-CD65BCD349D7}"/>
              </a:ext>
            </a:extLst>
          </p:cNvPr>
          <p:cNvSpPr txBox="1"/>
          <p:nvPr/>
        </p:nvSpPr>
        <p:spPr>
          <a:xfrm>
            <a:off x="10282610" y="1067146"/>
            <a:ext cx="884637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rtl="0"/>
            <a:r>
              <a:rPr lang="es-ES" sz="3200" dirty="0">
                <a:solidFill>
                  <a:schemeClr val="bg1"/>
                </a:solidFill>
                <a:latin typeface="+mj-lt"/>
              </a:rPr>
              <a:t>60 %</a:t>
            </a:r>
          </a:p>
        </p:txBody>
      </p:sp>
      <p:sp>
        <p:nvSpPr>
          <p:cNvPr id="31" name="Rectángulo 30">
            <a:extLst>
              <a:ext uri="{FF2B5EF4-FFF2-40B4-BE49-F238E27FC236}">
                <a16:creationId xmlns:a16="http://schemas.microsoft.com/office/drawing/2014/main" id="{D3388241-289A-F560-CDAE-28625E36D3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694251" y="936914"/>
            <a:ext cx="2864928" cy="746432"/>
          </a:xfrm>
          <a:prstGeom prst="rect">
            <a:avLst/>
          </a:prstGeom>
          <a:gradFill flip="none" rotWithShape="1">
            <a:gsLst>
              <a:gs pos="100000">
                <a:schemeClr val="bg1"/>
              </a:gs>
              <a:gs pos="96000">
                <a:srgbClr val="515A6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sz="1600" dirty="0"/>
          </a:p>
        </p:txBody>
      </p:sp>
      <p:sp>
        <p:nvSpPr>
          <p:cNvPr id="32" name="Elipse 31">
            <a:extLst>
              <a:ext uri="{FF2B5EF4-FFF2-40B4-BE49-F238E27FC236}">
                <a16:creationId xmlns:a16="http://schemas.microsoft.com/office/drawing/2014/main" id="{3F71369D-B1F4-1898-40F3-CA22CB9942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362519" y="962615"/>
            <a:ext cx="746432" cy="746432"/>
          </a:xfrm>
          <a:prstGeom prst="ellipse">
            <a:avLst/>
          </a:prstGeom>
          <a:solidFill>
            <a:srgbClr val="30353F"/>
          </a:solidFill>
          <a:ln w="254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33" name="Cuadro de texto 107">
            <a:extLst>
              <a:ext uri="{FF2B5EF4-FFF2-40B4-BE49-F238E27FC236}">
                <a16:creationId xmlns:a16="http://schemas.microsoft.com/office/drawing/2014/main" id="{09916492-BC3A-D9FA-65A3-E0F3658C099B}"/>
              </a:ext>
            </a:extLst>
          </p:cNvPr>
          <p:cNvSpPr txBox="1"/>
          <p:nvPr/>
        </p:nvSpPr>
        <p:spPr>
          <a:xfrm>
            <a:off x="9318071" y="1056234"/>
            <a:ext cx="2468423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s-ES" sz="1600" dirty="0">
                <a:solidFill>
                  <a:schemeClr val="bg1"/>
                </a:solidFill>
                <a:latin typeface="Roboto" panose="02000000000000000000" pitchFamily="2" charset="0"/>
              </a:rPr>
              <a:t>Tendencia salarial en</a:t>
            </a:r>
          </a:p>
          <a:p>
            <a:r>
              <a:rPr lang="es-ES" sz="1600" dirty="0">
                <a:solidFill>
                  <a:schemeClr val="bg1"/>
                </a:solidFill>
                <a:latin typeface="Roboto" panose="02000000000000000000" pitchFamily="2" charset="0"/>
              </a:rPr>
              <a:t>USD por año.</a:t>
            </a:r>
          </a:p>
        </p:txBody>
      </p:sp>
      <p:grpSp>
        <p:nvGrpSpPr>
          <p:cNvPr id="34" name="Grupo 33" descr="Icono de un gráfico. ">
            <a:extLst>
              <a:ext uri="{FF2B5EF4-FFF2-40B4-BE49-F238E27FC236}">
                <a16:creationId xmlns:a16="http://schemas.microsoft.com/office/drawing/2014/main" id="{591F88AE-1E22-EDA1-7897-4D44A2B3DAF9}"/>
              </a:ext>
            </a:extLst>
          </p:cNvPr>
          <p:cNvGrpSpPr/>
          <p:nvPr/>
        </p:nvGrpSpPr>
        <p:grpSpPr>
          <a:xfrm>
            <a:off x="8550191" y="1226191"/>
            <a:ext cx="392258" cy="186494"/>
            <a:chOff x="4254500" y="2100263"/>
            <a:chExt cx="1906588" cy="906463"/>
          </a:xfrm>
        </p:grpSpPr>
        <p:sp>
          <p:nvSpPr>
            <p:cNvPr id="35" name="Forma libre 5">
              <a:extLst>
                <a:ext uri="{FF2B5EF4-FFF2-40B4-BE49-F238E27FC236}">
                  <a16:creationId xmlns:a16="http://schemas.microsoft.com/office/drawing/2014/main" id="{1B3EDF9A-7F4D-7FFA-C425-E9F70E4BBAC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4500" y="2100263"/>
              <a:ext cx="1906588" cy="906463"/>
            </a:xfrm>
            <a:custGeom>
              <a:avLst/>
              <a:gdLst>
                <a:gd name="T0" fmla="*/ 1831 w 2048"/>
                <a:gd name="T1" fmla="*/ 0 h 970"/>
                <a:gd name="T2" fmla="*/ 1613 w 2048"/>
                <a:gd name="T3" fmla="*/ 217 h 970"/>
                <a:gd name="T4" fmla="*/ 1648 w 2048"/>
                <a:gd name="T5" fmla="*/ 336 h 970"/>
                <a:gd name="T6" fmla="*/ 1413 w 2048"/>
                <a:gd name="T7" fmla="*/ 571 h 970"/>
                <a:gd name="T8" fmla="*/ 1295 w 2048"/>
                <a:gd name="T9" fmla="*/ 535 h 970"/>
                <a:gd name="T10" fmla="*/ 1173 w 2048"/>
                <a:gd name="T11" fmla="*/ 573 h 970"/>
                <a:gd name="T12" fmla="*/ 935 w 2048"/>
                <a:gd name="T13" fmla="*/ 336 h 970"/>
                <a:gd name="T14" fmla="*/ 971 w 2048"/>
                <a:gd name="T15" fmla="*/ 217 h 970"/>
                <a:gd name="T16" fmla="*/ 753 w 2048"/>
                <a:gd name="T17" fmla="*/ 0 h 970"/>
                <a:gd name="T18" fmla="*/ 536 w 2048"/>
                <a:gd name="T19" fmla="*/ 217 h 970"/>
                <a:gd name="T20" fmla="*/ 571 w 2048"/>
                <a:gd name="T21" fmla="*/ 336 h 970"/>
                <a:gd name="T22" fmla="*/ 336 w 2048"/>
                <a:gd name="T23" fmla="*/ 571 h 970"/>
                <a:gd name="T24" fmla="*/ 217 w 2048"/>
                <a:gd name="T25" fmla="*/ 535 h 970"/>
                <a:gd name="T26" fmla="*/ 0 w 2048"/>
                <a:gd name="T27" fmla="*/ 753 h 970"/>
                <a:gd name="T28" fmla="*/ 217 w 2048"/>
                <a:gd name="T29" fmla="*/ 970 h 970"/>
                <a:gd name="T30" fmla="*/ 435 w 2048"/>
                <a:gd name="T31" fmla="*/ 753 h 970"/>
                <a:gd name="T32" fmla="*/ 400 w 2048"/>
                <a:gd name="T33" fmla="*/ 634 h 970"/>
                <a:gd name="T34" fmla="*/ 635 w 2048"/>
                <a:gd name="T35" fmla="*/ 399 h 970"/>
                <a:gd name="T36" fmla="*/ 753 w 2048"/>
                <a:gd name="T37" fmla="*/ 435 h 970"/>
                <a:gd name="T38" fmla="*/ 872 w 2048"/>
                <a:gd name="T39" fmla="*/ 399 h 970"/>
                <a:gd name="T40" fmla="*/ 1110 w 2048"/>
                <a:gd name="T41" fmla="*/ 638 h 970"/>
                <a:gd name="T42" fmla="*/ 1077 w 2048"/>
                <a:gd name="T43" fmla="*/ 753 h 970"/>
                <a:gd name="T44" fmla="*/ 1295 w 2048"/>
                <a:gd name="T45" fmla="*/ 970 h 970"/>
                <a:gd name="T46" fmla="*/ 1512 w 2048"/>
                <a:gd name="T47" fmla="*/ 753 h 970"/>
                <a:gd name="T48" fmla="*/ 1477 w 2048"/>
                <a:gd name="T49" fmla="*/ 634 h 970"/>
                <a:gd name="T50" fmla="*/ 1712 w 2048"/>
                <a:gd name="T51" fmla="*/ 399 h 970"/>
                <a:gd name="T52" fmla="*/ 1831 w 2048"/>
                <a:gd name="T53" fmla="*/ 435 h 970"/>
                <a:gd name="T54" fmla="*/ 2048 w 2048"/>
                <a:gd name="T55" fmla="*/ 217 h 970"/>
                <a:gd name="T56" fmla="*/ 1831 w 2048"/>
                <a:gd name="T57" fmla="*/ 0 h 970"/>
                <a:gd name="T58" fmla="*/ 217 w 2048"/>
                <a:gd name="T59" fmla="*/ 880 h 970"/>
                <a:gd name="T60" fmla="*/ 90 w 2048"/>
                <a:gd name="T61" fmla="*/ 753 h 970"/>
                <a:gd name="T62" fmla="*/ 217 w 2048"/>
                <a:gd name="T63" fmla="*/ 625 h 970"/>
                <a:gd name="T64" fmla="*/ 345 w 2048"/>
                <a:gd name="T65" fmla="*/ 753 h 970"/>
                <a:gd name="T66" fmla="*/ 217 w 2048"/>
                <a:gd name="T67" fmla="*/ 880 h 970"/>
                <a:gd name="T68" fmla="*/ 753 w 2048"/>
                <a:gd name="T69" fmla="*/ 345 h 970"/>
                <a:gd name="T70" fmla="*/ 626 w 2048"/>
                <a:gd name="T71" fmla="*/ 217 h 970"/>
                <a:gd name="T72" fmla="*/ 753 w 2048"/>
                <a:gd name="T73" fmla="*/ 90 h 970"/>
                <a:gd name="T74" fmla="*/ 881 w 2048"/>
                <a:gd name="T75" fmla="*/ 217 h 970"/>
                <a:gd name="T76" fmla="*/ 753 w 2048"/>
                <a:gd name="T77" fmla="*/ 345 h 970"/>
                <a:gd name="T78" fmla="*/ 1295 w 2048"/>
                <a:gd name="T79" fmla="*/ 880 h 970"/>
                <a:gd name="T80" fmla="*/ 1167 w 2048"/>
                <a:gd name="T81" fmla="*/ 753 h 970"/>
                <a:gd name="T82" fmla="*/ 1295 w 2048"/>
                <a:gd name="T83" fmla="*/ 625 h 970"/>
                <a:gd name="T84" fmla="*/ 1422 w 2048"/>
                <a:gd name="T85" fmla="*/ 753 h 970"/>
                <a:gd name="T86" fmla="*/ 1295 w 2048"/>
                <a:gd name="T87" fmla="*/ 880 h 970"/>
                <a:gd name="T88" fmla="*/ 1831 w 2048"/>
                <a:gd name="T89" fmla="*/ 345 h 970"/>
                <a:gd name="T90" fmla="*/ 1703 w 2048"/>
                <a:gd name="T91" fmla="*/ 217 h 970"/>
                <a:gd name="T92" fmla="*/ 1831 w 2048"/>
                <a:gd name="T93" fmla="*/ 90 h 970"/>
                <a:gd name="T94" fmla="*/ 1958 w 2048"/>
                <a:gd name="T95" fmla="*/ 217 h 970"/>
                <a:gd name="T96" fmla="*/ 1831 w 2048"/>
                <a:gd name="T97" fmla="*/ 345 h 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048" h="970">
                  <a:moveTo>
                    <a:pt x="1831" y="0"/>
                  </a:moveTo>
                  <a:cubicBezTo>
                    <a:pt x="1711" y="0"/>
                    <a:pt x="1613" y="97"/>
                    <a:pt x="1613" y="217"/>
                  </a:cubicBezTo>
                  <a:cubicBezTo>
                    <a:pt x="1613" y="261"/>
                    <a:pt x="1626" y="302"/>
                    <a:pt x="1648" y="336"/>
                  </a:cubicBezTo>
                  <a:cubicBezTo>
                    <a:pt x="1413" y="571"/>
                    <a:pt x="1413" y="571"/>
                    <a:pt x="1413" y="571"/>
                  </a:cubicBezTo>
                  <a:cubicBezTo>
                    <a:pt x="1379" y="548"/>
                    <a:pt x="1339" y="535"/>
                    <a:pt x="1295" y="535"/>
                  </a:cubicBezTo>
                  <a:cubicBezTo>
                    <a:pt x="1250" y="535"/>
                    <a:pt x="1207" y="549"/>
                    <a:pt x="1173" y="573"/>
                  </a:cubicBezTo>
                  <a:cubicBezTo>
                    <a:pt x="935" y="336"/>
                    <a:pt x="935" y="336"/>
                    <a:pt x="935" y="336"/>
                  </a:cubicBezTo>
                  <a:cubicBezTo>
                    <a:pt x="958" y="302"/>
                    <a:pt x="971" y="261"/>
                    <a:pt x="971" y="217"/>
                  </a:cubicBezTo>
                  <a:cubicBezTo>
                    <a:pt x="971" y="97"/>
                    <a:pt x="873" y="0"/>
                    <a:pt x="753" y="0"/>
                  </a:cubicBezTo>
                  <a:cubicBezTo>
                    <a:pt x="633" y="0"/>
                    <a:pt x="536" y="97"/>
                    <a:pt x="536" y="217"/>
                  </a:cubicBezTo>
                  <a:cubicBezTo>
                    <a:pt x="536" y="261"/>
                    <a:pt x="549" y="302"/>
                    <a:pt x="571" y="336"/>
                  </a:cubicBezTo>
                  <a:cubicBezTo>
                    <a:pt x="336" y="571"/>
                    <a:pt x="336" y="571"/>
                    <a:pt x="336" y="571"/>
                  </a:cubicBezTo>
                  <a:cubicBezTo>
                    <a:pt x="302" y="548"/>
                    <a:pt x="261" y="535"/>
                    <a:pt x="217" y="535"/>
                  </a:cubicBezTo>
                  <a:cubicBezTo>
                    <a:pt x="98" y="535"/>
                    <a:pt x="0" y="633"/>
                    <a:pt x="0" y="753"/>
                  </a:cubicBezTo>
                  <a:cubicBezTo>
                    <a:pt x="0" y="873"/>
                    <a:pt x="98" y="970"/>
                    <a:pt x="217" y="970"/>
                  </a:cubicBezTo>
                  <a:cubicBezTo>
                    <a:pt x="337" y="970"/>
                    <a:pt x="435" y="873"/>
                    <a:pt x="435" y="753"/>
                  </a:cubicBezTo>
                  <a:cubicBezTo>
                    <a:pt x="435" y="709"/>
                    <a:pt x="422" y="668"/>
                    <a:pt x="400" y="634"/>
                  </a:cubicBezTo>
                  <a:cubicBezTo>
                    <a:pt x="635" y="399"/>
                    <a:pt x="635" y="399"/>
                    <a:pt x="635" y="399"/>
                  </a:cubicBezTo>
                  <a:cubicBezTo>
                    <a:pt x="669" y="422"/>
                    <a:pt x="709" y="435"/>
                    <a:pt x="753" y="435"/>
                  </a:cubicBezTo>
                  <a:cubicBezTo>
                    <a:pt x="797" y="435"/>
                    <a:pt x="838" y="422"/>
                    <a:pt x="872" y="399"/>
                  </a:cubicBezTo>
                  <a:cubicBezTo>
                    <a:pt x="1110" y="638"/>
                    <a:pt x="1110" y="638"/>
                    <a:pt x="1110" y="638"/>
                  </a:cubicBezTo>
                  <a:cubicBezTo>
                    <a:pt x="1090" y="671"/>
                    <a:pt x="1077" y="711"/>
                    <a:pt x="1077" y="753"/>
                  </a:cubicBezTo>
                  <a:cubicBezTo>
                    <a:pt x="1077" y="873"/>
                    <a:pt x="1175" y="970"/>
                    <a:pt x="1295" y="970"/>
                  </a:cubicBezTo>
                  <a:cubicBezTo>
                    <a:pt x="1415" y="970"/>
                    <a:pt x="1512" y="873"/>
                    <a:pt x="1512" y="753"/>
                  </a:cubicBezTo>
                  <a:cubicBezTo>
                    <a:pt x="1512" y="709"/>
                    <a:pt x="1499" y="668"/>
                    <a:pt x="1477" y="634"/>
                  </a:cubicBezTo>
                  <a:cubicBezTo>
                    <a:pt x="1712" y="399"/>
                    <a:pt x="1712" y="399"/>
                    <a:pt x="1712" y="399"/>
                  </a:cubicBezTo>
                  <a:cubicBezTo>
                    <a:pt x="1746" y="422"/>
                    <a:pt x="1787" y="435"/>
                    <a:pt x="1831" y="435"/>
                  </a:cubicBezTo>
                  <a:cubicBezTo>
                    <a:pt x="1950" y="435"/>
                    <a:pt x="2048" y="337"/>
                    <a:pt x="2048" y="217"/>
                  </a:cubicBezTo>
                  <a:cubicBezTo>
                    <a:pt x="2048" y="97"/>
                    <a:pt x="1950" y="0"/>
                    <a:pt x="1831" y="0"/>
                  </a:cubicBezTo>
                  <a:close/>
                  <a:moveTo>
                    <a:pt x="217" y="880"/>
                  </a:moveTo>
                  <a:cubicBezTo>
                    <a:pt x="147" y="880"/>
                    <a:pt x="90" y="823"/>
                    <a:pt x="90" y="753"/>
                  </a:cubicBezTo>
                  <a:cubicBezTo>
                    <a:pt x="90" y="682"/>
                    <a:pt x="147" y="625"/>
                    <a:pt x="217" y="625"/>
                  </a:cubicBezTo>
                  <a:cubicBezTo>
                    <a:pt x="288" y="625"/>
                    <a:pt x="345" y="682"/>
                    <a:pt x="345" y="753"/>
                  </a:cubicBezTo>
                  <a:cubicBezTo>
                    <a:pt x="345" y="823"/>
                    <a:pt x="288" y="880"/>
                    <a:pt x="217" y="880"/>
                  </a:cubicBezTo>
                  <a:close/>
                  <a:moveTo>
                    <a:pt x="753" y="345"/>
                  </a:moveTo>
                  <a:cubicBezTo>
                    <a:pt x="683" y="345"/>
                    <a:pt x="626" y="288"/>
                    <a:pt x="626" y="217"/>
                  </a:cubicBezTo>
                  <a:cubicBezTo>
                    <a:pt x="626" y="147"/>
                    <a:pt x="683" y="90"/>
                    <a:pt x="753" y="90"/>
                  </a:cubicBezTo>
                  <a:cubicBezTo>
                    <a:pt x="823" y="90"/>
                    <a:pt x="881" y="147"/>
                    <a:pt x="881" y="217"/>
                  </a:cubicBezTo>
                  <a:cubicBezTo>
                    <a:pt x="881" y="288"/>
                    <a:pt x="823" y="345"/>
                    <a:pt x="753" y="345"/>
                  </a:cubicBezTo>
                  <a:close/>
                  <a:moveTo>
                    <a:pt x="1295" y="880"/>
                  </a:moveTo>
                  <a:cubicBezTo>
                    <a:pt x="1225" y="880"/>
                    <a:pt x="1167" y="823"/>
                    <a:pt x="1167" y="753"/>
                  </a:cubicBezTo>
                  <a:cubicBezTo>
                    <a:pt x="1167" y="682"/>
                    <a:pt x="1225" y="625"/>
                    <a:pt x="1295" y="625"/>
                  </a:cubicBezTo>
                  <a:cubicBezTo>
                    <a:pt x="1365" y="625"/>
                    <a:pt x="1422" y="682"/>
                    <a:pt x="1422" y="753"/>
                  </a:cubicBezTo>
                  <a:cubicBezTo>
                    <a:pt x="1422" y="823"/>
                    <a:pt x="1365" y="880"/>
                    <a:pt x="1295" y="880"/>
                  </a:cubicBezTo>
                  <a:close/>
                  <a:moveTo>
                    <a:pt x="1831" y="345"/>
                  </a:moveTo>
                  <a:cubicBezTo>
                    <a:pt x="1760" y="345"/>
                    <a:pt x="1703" y="288"/>
                    <a:pt x="1703" y="217"/>
                  </a:cubicBezTo>
                  <a:cubicBezTo>
                    <a:pt x="1703" y="147"/>
                    <a:pt x="1760" y="90"/>
                    <a:pt x="1831" y="90"/>
                  </a:cubicBezTo>
                  <a:cubicBezTo>
                    <a:pt x="1901" y="90"/>
                    <a:pt x="1958" y="147"/>
                    <a:pt x="1958" y="217"/>
                  </a:cubicBezTo>
                  <a:cubicBezTo>
                    <a:pt x="1958" y="288"/>
                    <a:pt x="1901" y="345"/>
                    <a:pt x="1831" y="3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dirty="0"/>
            </a:p>
          </p:txBody>
        </p:sp>
        <p:sp>
          <p:nvSpPr>
            <p:cNvPr id="36" name="Forma libre 6">
              <a:extLst>
                <a:ext uri="{FF2B5EF4-FFF2-40B4-BE49-F238E27FC236}">
                  <a16:creationId xmlns:a16="http://schemas.microsoft.com/office/drawing/2014/main" id="{B4F8C8F0-4A8D-A752-1E13-C21FDFD6F98D}"/>
                </a:ext>
              </a:extLst>
            </p:cNvPr>
            <p:cNvSpPr>
              <a:spLocks/>
            </p:cNvSpPr>
            <p:nvPr/>
          </p:nvSpPr>
          <p:spPr bwMode="auto">
            <a:xfrm>
              <a:off x="4752975" y="2598738"/>
              <a:ext cx="176213" cy="174625"/>
            </a:xfrm>
            <a:custGeom>
              <a:avLst/>
              <a:gdLst>
                <a:gd name="T0" fmla="*/ 172 w 190"/>
                <a:gd name="T1" fmla="*/ 18 h 186"/>
                <a:gd name="T2" fmla="*/ 109 w 190"/>
                <a:gd name="T3" fmla="*/ 18 h 186"/>
                <a:gd name="T4" fmla="*/ 17 w 190"/>
                <a:gd name="T5" fmla="*/ 109 h 186"/>
                <a:gd name="T6" fmla="*/ 17 w 190"/>
                <a:gd name="T7" fmla="*/ 173 h 186"/>
                <a:gd name="T8" fmla="*/ 49 w 190"/>
                <a:gd name="T9" fmla="*/ 186 h 186"/>
                <a:gd name="T10" fmla="*/ 81 w 190"/>
                <a:gd name="T11" fmla="*/ 173 h 186"/>
                <a:gd name="T12" fmla="*/ 172 w 190"/>
                <a:gd name="T13" fmla="*/ 81 h 186"/>
                <a:gd name="T14" fmla="*/ 172 w 190"/>
                <a:gd name="T15" fmla="*/ 1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86">
                  <a:moveTo>
                    <a:pt x="172" y="18"/>
                  </a:moveTo>
                  <a:cubicBezTo>
                    <a:pt x="155" y="0"/>
                    <a:pt x="126" y="0"/>
                    <a:pt x="109" y="18"/>
                  </a:cubicBezTo>
                  <a:cubicBezTo>
                    <a:pt x="17" y="109"/>
                    <a:pt x="17" y="109"/>
                    <a:pt x="17" y="109"/>
                  </a:cubicBezTo>
                  <a:cubicBezTo>
                    <a:pt x="0" y="127"/>
                    <a:pt x="0" y="155"/>
                    <a:pt x="17" y="173"/>
                  </a:cubicBezTo>
                  <a:cubicBezTo>
                    <a:pt x="26" y="182"/>
                    <a:pt x="37" y="186"/>
                    <a:pt x="49" y="186"/>
                  </a:cubicBezTo>
                  <a:cubicBezTo>
                    <a:pt x="60" y="186"/>
                    <a:pt x="72" y="182"/>
                    <a:pt x="81" y="173"/>
                  </a:cubicBezTo>
                  <a:cubicBezTo>
                    <a:pt x="172" y="81"/>
                    <a:pt x="172" y="81"/>
                    <a:pt x="172" y="81"/>
                  </a:cubicBezTo>
                  <a:cubicBezTo>
                    <a:pt x="190" y="64"/>
                    <a:pt x="190" y="35"/>
                    <a:pt x="172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dirty="0"/>
            </a:p>
          </p:txBody>
        </p:sp>
        <p:sp>
          <p:nvSpPr>
            <p:cNvPr id="37" name="Forma libre 7">
              <a:extLst>
                <a:ext uri="{FF2B5EF4-FFF2-40B4-BE49-F238E27FC236}">
                  <a16:creationId xmlns:a16="http://schemas.microsoft.com/office/drawing/2014/main" id="{2BD3DF8A-A8C5-8784-C63D-FACDFBF27CF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86400" y="2330451"/>
              <a:ext cx="177800" cy="174625"/>
            </a:xfrm>
            <a:custGeom>
              <a:avLst/>
              <a:gdLst>
                <a:gd name="T0" fmla="*/ 173 w 190"/>
                <a:gd name="T1" fmla="*/ 18 h 186"/>
                <a:gd name="T2" fmla="*/ 109 w 190"/>
                <a:gd name="T3" fmla="*/ 18 h 186"/>
                <a:gd name="T4" fmla="*/ 18 w 190"/>
                <a:gd name="T5" fmla="*/ 109 h 186"/>
                <a:gd name="T6" fmla="*/ 18 w 190"/>
                <a:gd name="T7" fmla="*/ 173 h 186"/>
                <a:gd name="T8" fmla="*/ 50 w 190"/>
                <a:gd name="T9" fmla="*/ 186 h 186"/>
                <a:gd name="T10" fmla="*/ 81 w 190"/>
                <a:gd name="T11" fmla="*/ 173 h 186"/>
                <a:gd name="T12" fmla="*/ 173 w 190"/>
                <a:gd name="T13" fmla="*/ 81 h 186"/>
                <a:gd name="T14" fmla="*/ 173 w 190"/>
                <a:gd name="T15" fmla="*/ 1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86">
                  <a:moveTo>
                    <a:pt x="173" y="18"/>
                  </a:moveTo>
                  <a:cubicBezTo>
                    <a:pt x="155" y="0"/>
                    <a:pt x="127" y="0"/>
                    <a:pt x="109" y="18"/>
                  </a:cubicBezTo>
                  <a:cubicBezTo>
                    <a:pt x="18" y="109"/>
                    <a:pt x="18" y="109"/>
                    <a:pt x="18" y="109"/>
                  </a:cubicBezTo>
                  <a:cubicBezTo>
                    <a:pt x="0" y="127"/>
                    <a:pt x="0" y="155"/>
                    <a:pt x="18" y="173"/>
                  </a:cubicBezTo>
                  <a:cubicBezTo>
                    <a:pt x="27" y="182"/>
                    <a:pt x="38" y="186"/>
                    <a:pt x="50" y="186"/>
                  </a:cubicBezTo>
                  <a:cubicBezTo>
                    <a:pt x="61" y="186"/>
                    <a:pt x="73" y="181"/>
                    <a:pt x="81" y="173"/>
                  </a:cubicBezTo>
                  <a:cubicBezTo>
                    <a:pt x="173" y="81"/>
                    <a:pt x="173" y="81"/>
                    <a:pt x="173" y="81"/>
                  </a:cubicBezTo>
                  <a:cubicBezTo>
                    <a:pt x="190" y="64"/>
                    <a:pt x="190" y="35"/>
                    <a:pt x="173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dirty="0"/>
            </a:p>
          </p:txBody>
        </p:sp>
      </p:grpSp>
      <p:pic>
        <p:nvPicPr>
          <p:cNvPr id="7" name="Imagen 6">
            <a:extLst>
              <a:ext uri="{FF2B5EF4-FFF2-40B4-BE49-F238E27FC236}">
                <a16:creationId xmlns:a16="http://schemas.microsoft.com/office/drawing/2014/main" id="{27944BD4-7FD1-8693-2F02-9DEC88500D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306" y="2070959"/>
            <a:ext cx="3795113" cy="2871977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4287AEFD-B9F1-6EF1-BC35-A3E93C7589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21958" y="2074795"/>
            <a:ext cx="3595869" cy="2839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7386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la oficina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Modern 01">
      <a:majorFont>
        <a:latin typeface="Century Gothic"/>
        <a:ea typeface=""/>
        <a:cs typeface=""/>
      </a:majorFont>
      <a:minorFont>
        <a:latin typeface="Segoe UI Ligh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7542839_TF88930311.potx" id="{247ED23D-6F8F-44C6-B980-641AD6F9D251}" vid="{A782536F-660C-42CF-A7A1-17529C313936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Presentación orientada a datos, de 24Slides</Template>
  <TotalTime>791</TotalTime>
  <Words>1873</Words>
  <Application>Microsoft Office PowerPoint</Application>
  <PresentationFormat>Panorámica</PresentationFormat>
  <Paragraphs>248</Paragraphs>
  <Slides>23</Slides>
  <Notes>23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23</vt:i4>
      </vt:variant>
    </vt:vector>
  </HeadingPairs>
  <TitlesOfParts>
    <vt:vector size="30" baseType="lpstr">
      <vt:lpstr>Arial</vt:lpstr>
      <vt:lpstr>Calibri</vt:lpstr>
      <vt:lpstr>Century Gothic</vt:lpstr>
      <vt:lpstr>Roboto</vt:lpstr>
      <vt:lpstr>Segoe UI Light</vt:lpstr>
      <vt:lpstr>Wingdings</vt:lpstr>
      <vt:lpstr>Tema de la oficina</vt:lpstr>
      <vt:lpstr>Diapositiva 1</vt:lpstr>
      <vt:lpstr>Diapositiva 7</vt:lpstr>
      <vt:lpstr>Diapositiva 10</vt:lpstr>
      <vt:lpstr>Diapositiva 10</vt:lpstr>
      <vt:lpstr>Diapositiva 4</vt:lpstr>
      <vt:lpstr>Diapositiva 10</vt:lpstr>
      <vt:lpstr>Diapositiva 10</vt:lpstr>
      <vt:lpstr>Diapositiva 2</vt:lpstr>
      <vt:lpstr>Diapositiva 4</vt:lpstr>
      <vt:lpstr>Diapositiva 4</vt:lpstr>
      <vt:lpstr>Diapositiva 4</vt:lpstr>
      <vt:lpstr>Diapositiva 4</vt:lpstr>
      <vt:lpstr>Diapositiva 4</vt:lpstr>
      <vt:lpstr>Diapositiva 4</vt:lpstr>
      <vt:lpstr>Diapositiva 4</vt:lpstr>
      <vt:lpstr>Diapositiva 7</vt:lpstr>
      <vt:lpstr>Diapositiva 10</vt:lpstr>
      <vt:lpstr>Diapositiva 10</vt:lpstr>
      <vt:lpstr>Diapositiva 10</vt:lpstr>
      <vt:lpstr>Diapositiva 10</vt:lpstr>
      <vt:lpstr>Diapositiva 10</vt:lpstr>
      <vt:lpstr>Diapositiva 7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IVAN MICHELETTI</dc:creator>
  <cp:lastModifiedBy>IVAN MICHELETTI</cp:lastModifiedBy>
  <cp:revision>13</cp:revision>
  <dcterms:created xsi:type="dcterms:W3CDTF">2023-12-16T12:08:27Z</dcterms:created>
  <dcterms:modified xsi:type="dcterms:W3CDTF">2024-01-11T01:34:45Z</dcterms:modified>
</cp:coreProperties>
</file>